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2" r:id="rId45"/>
    <p:sldId id="303" r:id="rId46"/>
    <p:sldId id="304" r:id="rId47"/>
    <p:sldId id="305" r:id="rId48"/>
    <p:sldId id="301" r:id="rId49"/>
    <p:sldId id="300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40" r:id="rId79"/>
    <p:sldId id="341" r:id="rId80"/>
    <p:sldId id="342" r:id="rId81"/>
    <p:sldId id="343" r:id="rId82"/>
    <p:sldId id="344" r:id="rId83"/>
    <p:sldId id="345" r:id="rId8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48990" y="2532710"/>
            <a:ext cx="244919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2625" y="3511677"/>
            <a:ext cx="5238750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442" y="0"/>
            <a:ext cx="8567115" cy="1173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665554"/>
            <a:ext cx="8197850" cy="478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8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jp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Module</a:t>
            </a:r>
            <a:r>
              <a:rPr sz="4400" b="1" spc="-15" dirty="0">
                <a:latin typeface="Arial"/>
                <a:cs typeface="Arial"/>
              </a:rPr>
              <a:t> </a:t>
            </a:r>
            <a:r>
              <a:rPr sz="4400" b="1" spc="-50" dirty="0">
                <a:latin typeface="Arial"/>
                <a:cs typeface="Arial"/>
              </a:rPr>
              <a:t>1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0" marR="5080" indent="-1638935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Times New Roman"/>
                <a:cs typeface="Times New Roman"/>
              </a:rPr>
              <a:t>Introduction</a:t>
            </a:r>
            <a:r>
              <a:rPr sz="2800" b="1" i="1" spc="-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Network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Security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spc="-50" dirty="0">
                <a:latin typeface="Times New Roman"/>
                <a:cs typeface="Times New Roman"/>
              </a:rPr>
              <a:t>&amp; </a:t>
            </a:r>
            <a:r>
              <a:rPr sz="2800" b="1" i="1" spc="-10" dirty="0">
                <a:latin typeface="Times New Roman"/>
                <a:cs typeface="Times New Roman"/>
              </a:rPr>
              <a:t>cryptography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71399"/>
            <a:ext cx="73285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Vulnerabilities,</a:t>
            </a:r>
            <a:r>
              <a:rPr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Threats,</a:t>
            </a:r>
            <a:r>
              <a:rPr b="1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Attacks,</a:t>
            </a: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Controls (Contd..)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980211"/>
            <a:ext cx="8344534" cy="2712085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94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b="1" dirty="0">
                <a:latin typeface="Times New Roman"/>
                <a:cs typeface="Times New Roman"/>
              </a:rPr>
              <a:t>How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do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we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address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these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problems?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50000"/>
              </a:lnSpc>
              <a:spcBef>
                <a:spcPts val="15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</a:tabLst>
            </a:pPr>
            <a:r>
              <a:rPr sz="2800" b="1" spc="-30" dirty="0">
                <a:latin typeface="Times New Roman"/>
                <a:cs typeface="Times New Roman"/>
              </a:rPr>
              <a:t>A</a:t>
            </a:r>
            <a:r>
              <a:rPr sz="2800" b="1" spc="-1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control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is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action,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device,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procedure,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or </a:t>
            </a:r>
            <a:r>
              <a:rPr sz="2800" b="1" dirty="0">
                <a:latin typeface="Times New Roman"/>
                <a:cs typeface="Times New Roman"/>
              </a:rPr>
              <a:t>technique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that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removes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or</a:t>
            </a:r>
            <a:r>
              <a:rPr sz="2800" b="1" spc="-114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reduces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vulnerability.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35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</a:tabLst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Threat</a:t>
            </a:r>
            <a:r>
              <a:rPr sz="28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2800" b="1" spc="-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blocked</a:t>
            </a:r>
            <a:r>
              <a:rPr sz="28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by</a:t>
            </a:r>
            <a:r>
              <a:rPr sz="28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control</a:t>
            </a:r>
            <a:r>
              <a:rPr sz="2800" b="1" spc="-9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of</a:t>
            </a:r>
            <a:r>
              <a:rPr sz="2800" b="1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vulnerability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616957"/>
            <a:ext cx="578929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differences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Threat?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difference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between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threat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is: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b="1" spc="-10" dirty="0">
                <a:latin typeface="Times New Roman"/>
                <a:cs typeface="Times New Roman"/>
              </a:rPr>
              <a:t>-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threat can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either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intentional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unintentional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whereas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b="1" spc="-10" dirty="0">
                <a:latin typeface="Times New Roman"/>
                <a:cs typeface="Times New Roman"/>
              </a:rPr>
              <a:t>-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10" dirty="0">
                <a:latin typeface="Times New Roman"/>
                <a:cs typeface="Times New Roman"/>
              </a:rPr>
              <a:t> intentional.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292227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Types</a:t>
            </a:r>
            <a:r>
              <a:rPr spc="-100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-10" dirty="0"/>
              <a:t>Threats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629" y="6145313"/>
            <a:ext cx="124460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65" dirty="0">
                <a:latin typeface="Times New Roman"/>
                <a:cs typeface="Times New Roman"/>
              </a:rPr>
              <a:t>Modification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8556" y="6145313"/>
            <a:ext cx="108204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latin typeface="Times New Roman"/>
                <a:cs typeface="Times New Roman"/>
              </a:rPr>
              <a:t>Fabrication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9401" y="2824587"/>
            <a:ext cx="113284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0" dirty="0">
                <a:latin typeface="Times New Roman"/>
                <a:cs typeface="Times New Roman"/>
              </a:rPr>
              <a:t>Interruption</a:t>
            </a:r>
            <a:endParaRPr sz="16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38" y="4433649"/>
            <a:ext cx="2904520" cy="157330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23635" y="3217074"/>
            <a:ext cx="3693160" cy="2780665"/>
            <a:chOff x="4823635" y="3217074"/>
            <a:chExt cx="3693160" cy="2780665"/>
          </a:xfrm>
        </p:grpSpPr>
        <p:sp>
          <p:nvSpPr>
            <p:cNvPr id="8" name="object 8"/>
            <p:cNvSpPr/>
            <p:nvPr/>
          </p:nvSpPr>
          <p:spPr>
            <a:xfrm>
              <a:off x="5430427" y="5483718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4">
                  <a:moveTo>
                    <a:pt x="0" y="0"/>
                  </a:moveTo>
                  <a:lnTo>
                    <a:pt x="0" y="303644"/>
                  </a:lnTo>
                </a:path>
              </a:pathLst>
            </a:custGeom>
            <a:ln w="3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57279" y="5485479"/>
              <a:ext cx="141605" cy="0"/>
            </a:xfrm>
            <a:custGeom>
              <a:avLst/>
              <a:gdLst/>
              <a:ahLst/>
              <a:cxnLst/>
              <a:rect l="l" t="t" r="r" b="b"/>
              <a:pathLst>
                <a:path w="141604">
                  <a:moveTo>
                    <a:pt x="0" y="0"/>
                  </a:moveTo>
                  <a:lnTo>
                    <a:pt x="0" y="0"/>
                  </a:lnTo>
                  <a:lnTo>
                    <a:pt x="141610" y="0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3635" y="5787362"/>
              <a:ext cx="1209675" cy="210820"/>
            </a:xfrm>
            <a:custGeom>
              <a:avLst/>
              <a:gdLst/>
              <a:ahLst/>
              <a:cxnLst/>
              <a:rect l="l" t="t" r="r" b="b"/>
              <a:pathLst>
                <a:path w="1209675" h="210820">
                  <a:moveTo>
                    <a:pt x="1209158" y="0"/>
                  </a:moveTo>
                  <a:lnTo>
                    <a:pt x="0" y="0"/>
                  </a:lnTo>
                  <a:lnTo>
                    <a:pt x="0" y="210372"/>
                  </a:lnTo>
                  <a:lnTo>
                    <a:pt x="1209158" y="210372"/>
                  </a:lnTo>
                  <a:lnTo>
                    <a:pt x="1209158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7885" y="3217074"/>
              <a:ext cx="2878455" cy="2128520"/>
            </a:xfrm>
            <a:custGeom>
              <a:avLst/>
              <a:gdLst/>
              <a:ahLst/>
              <a:cxnLst/>
              <a:rect l="l" t="t" r="r" b="b"/>
              <a:pathLst>
                <a:path w="2878454" h="2128520">
                  <a:moveTo>
                    <a:pt x="2878302" y="1906689"/>
                  </a:moveTo>
                  <a:lnTo>
                    <a:pt x="2022741" y="1316266"/>
                  </a:lnTo>
                  <a:lnTo>
                    <a:pt x="1907451" y="1240269"/>
                  </a:lnTo>
                  <a:lnTo>
                    <a:pt x="1878431" y="1227531"/>
                  </a:lnTo>
                  <a:lnTo>
                    <a:pt x="1710524" y="1196073"/>
                  </a:lnTo>
                  <a:lnTo>
                    <a:pt x="795286" y="590791"/>
                  </a:lnTo>
                  <a:lnTo>
                    <a:pt x="743877" y="546938"/>
                  </a:lnTo>
                  <a:lnTo>
                    <a:pt x="701649" y="498856"/>
                  </a:lnTo>
                  <a:lnTo>
                    <a:pt x="662698" y="453047"/>
                  </a:lnTo>
                  <a:lnTo>
                    <a:pt x="652729" y="441185"/>
                  </a:lnTo>
                  <a:lnTo>
                    <a:pt x="666927" y="423964"/>
                  </a:lnTo>
                  <a:lnTo>
                    <a:pt x="615226" y="370078"/>
                  </a:lnTo>
                  <a:lnTo>
                    <a:pt x="590042" y="336270"/>
                  </a:lnTo>
                  <a:lnTo>
                    <a:pt x="584238" y="308279"/>
                  </a:lnTo>
                  <a:lnTo>
                    <a:pt x="590664" y="271830"/>
                  </a:lnTo>
                  <a:lnTo>
                    <a:pt x="632853" y="113182"/>
                  </a:lnTo>
                  <a:lnTo>
                    <a:pt x="686092" y="47599"/>
                  </a:lnTo>
                  <a:lnTo>
                    <a:pt x="785660" y="63677"/>
                  </a:lnTo>
                  <a:lnTo>
                    <a:pt x="966812" y="149987"/>
                  </a:lnTo>
                  <a:lnTo>
                    <a:pt x="986078" y="127215"/>
                  </a:lnTo>
                  <a:lnTo>
                    <a:pt x="812546" y="22834"/>
                  </a:lnTo>
                  <a:lnTo>
                    <a:pt x="698042" y="0"/>
                  </a:lnTo>
                  <a:lnTo>
                    <a:pt x="591527" y="69481"/>
                  </a:lnTo>
                  <a:lnTo>
                    <a:pt x="442023" y="242023"/>
                  </a:lnTo>
                  <a:lnTo>
                    <a:pt x="215290" y="519506"/>
                  </a:lnTo>
                  <a:lnTo>
                    <a:pt x="244576" y="584542"/>
                  </a:lnTo>
                  <a:lnTo>
                    <a:pt x="246583" y="616356"/>
                  </a:lnTo>
                  <a:lnTo>
                    <a:pt x="214337" y="624027"/>
                  </a:lnTo>
                  <a:lnTo>
                    <a:pt x="147320" y="617359"/>
                  </a:lnTo>
                  <a:lnTo>
                    <a:pt x="116890" y="596976"/>
                  </a:lnTo>
                  <a:lnTo>
                    <a:pt x="0" y="740422"/>
                  </a:lnTo>
                  <a:lnTo>
                    <a:pt x="242354" y="902931"/>
                  </a:lnTo>
                  <a:lnTo>
                    <a:pt x="360019" y="759675"/>
                  </a:lnTo>
                  <a:lnTo>
                    <a:pt x="335978" y="743597"/>
                  </a:lnTo>
                  <a:lnTo>
                    <a:pt x="334797" y="688479"/>
                  </a:lnTo>
                  <a:lnTo>
                    <a:pt x="385038" y="662457"/>
                  </a:lnTo>
                  <a:lnTo>
                    <a:pt x="445490" y="656272"/>
                  </a:lnTo>
                  <a:lnTo>
                    <a:pt x="474814" y="657085"/>
                  </a:lnTo>
                  <a:lnTo>
                    <a:pt x="503593" y="622160"/>
                  </a:lnTo>
                  <a:lnTo>
                    <a:pt x="590384" y="651484"/>
                  </a:lnTo>
                  <a:lnTo>
                    <a:pt x="642137" y="669607"/>
                  </a:lnTo>
                  <a:lnTo>
                    <a:pt x="678383" y="687362"/>
                  </a:lnTo>
                  <a:lnTo>
                    <a:pt x="1610309" y="1316139"/>
                  </a:lnTo>
                  <a:lnTo>
                    <a:pt x="1652295" y="1383804"/>
                  </a:lnTo>
                  <a:lnTo>
                    <a:pt x="1674837" y="1420507"/>
                  </a:lnTo>
                  <a:lnTo>
                    <a:pt x="1692313" y="1451927"/>
                  </a:lnTo>
                  <a:lnTo>
                    <a:pt x="1857794" y="1565732"/>
                  </a:lnTo>
                  <a:lnTo>
                    <a:pt x="2719768" y="2126780"/>
                  </a:lnTo>
                  <a:lnTo>
                    <a:pt x="2742603" y="2128393"/>
                  </a:lnTo>
                  <a:lnTo>
                    <a:pt x="2761869" y="2119934"/>
                  </a:lnTo>
                  <a:lnTo>
                    <a:pt x="2788069" y="2093341"/>
                  </a:lnTo>
                  <a:lnTo>
                    <a:pt x="2831706" y="2040521"/>
                  </a:lnTo>
                  <a:lnTo>
                    <a:pt x="2873362" y="1981555"/>
                  </a:lnTo>
                  <a:lnTo>
                    <a:pt x="2878302" y="1970608"/>
                  </a:lnTo>
                  <a:lnTo>
                    <a:pt x="2878302" y="1906689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0418" y="3582555"/>
              <a:ext cx="3079115" cy="1777364"/>
            </a:xfrm>
            <a:custGeom>
              <a:avLst/>
              <a:gdLst/>
              <a:ahLst/>
              <a:cxnLst/>
              <a:rect l="l" t="t" r="r" b="b"/>
              <a:pathLst>
                <a:path w="3079115" h="1777364">
                  <a:moveTo>
                    <a:pt x="3078670" y="1570367"/>
                  </a:moveTo>
                  <a:lnTo>
                    <a:pt x="2434513" y="1242720"/>
                  </a:lnTo>
                  <a:lnTo>
                    <a:pt x="2103539" y="1088047"/>
                  </a:lnTo>
                  <a:lnTo>
                    <a:pt x="1975116" y="1031062"/>
                  </a:lnTo>
                  <a:lnTo>
                    <a:pt x="1772475" y="1019416"/>
                  </a:lnTo>
                  <a:lnTo>
                    <a:pt x="727583" y="554939"/>
                  </a:lnTo>
                  <a:lnTo>
                    <a:pt x="695947" y="531736"/>
                  </a:lnTo>
                  <a:lnTo>
                    <a:pt x="645121" y="490931"/>
                  </a:lnTo>
                  <a:lnTo>
                    <a:pt x="585736" y="441947"/>
                  </a:lnTo>
                  <a:lnTo>
                    <a:pt x="596379" y="422605"/>
                  </a:lnTo>
                  <a:lnTo>
                    <a:pt x="535609" y="377545"/>
                  </a:lnTo>
                  <a:lnTo>
                    <a:pt x="504583" y="348322"/>
                  </a:lnTo>
                  <a:lnTo>
                    <a:pt x="493623" y="322135"/>
                  </a:lnTo>
                  <a:lnTo>
                    <a:pt x="493039" y="286207"/>
                  </a:lnTo>
                  <a:lnTo>
                    <a:pt x="503872" y="121488"/>
                  </a:lnTo>
                  <a:lnTo>
                    <a:pt x="543572" y="47828"/>
                  </a:lnTo>
                  <a:lnTo>
                    <a:pt x="644626" y="48336"/>
                  </a:lnTo>
                  <a:lnTo>
                    <a:pt x="839520" y="106133"/>
                  </a:lnTo>
                  <a:lnTo>
                    <a:pt x="853046" y="79844"/>
                  </a:lnTo>
                  <a:lnTo>
                    <a:pt x="662152" y="4381"/>
                  </a:lnTo>
                  <a:lnTo>
                    <a:pt x="545071" y="0"/>
                  </a:lnTo>
                  <a:lnTo>
                    <a:pt x="453707" y="85356"/>
                  </a:lnTo>
                  <a:lnTo>
                    <a:pt x="339979" y="279158"/>
                  </a:lnTo>
                  <a:lnTo>
                    <a:pt x="169989" y="586397"/>
                  </a:lnTo>
                  <a:lnTo>
                    <a:pt x="210858" y="646760"/>
                  </a:lnTo>
                  <a:lnTo>
                    <a:pt x="218770" y="678116"/>
                  </a:lnTo>
                  <a:lnTo>
                    <a:pt x="188544" y="690575"/>
                  </a:lnTo>
                  <a:lnTo>
                    <a:pt x="118605" y="694055"/>
                  </a:lnTo>
                  <a:lnTo>
                    <a:pt x="87985" y="680224"/>
                  </a:lnTo>
                  <a:lnTo>
                    <a:pt x="0" y="839330"/>
                  </a:lnTo>
                  <a:lnTo>
                    <a:pt x="269430" y="961123"/>
                  </a:lnTo>
                  <a:lnTo>
                    <a:pt x="357936" y="802030"/>
                  </a:lnTo>
                  <a:lnTo>
                    <a:pt x="333451" y="790994"/>
                  </a:lnTo>
                  <a:lnTo>
                    <a:pt x="320522" y="734834"/>
                  </a:lnTo>
                  <a:lnTo>
                    <a:pt x="365252" y="701128"/>
                  </a:lnTo>
                  <a:lnTo>
                    <a:pt x="424294" y="685673"/>
                  </a:lnTo>
                  <a:lnTo>
                    <a:pt x="453732" y="681964"/>
                  </a:lnTo>
                  <a:lnTo>
                    <a:pt x="475107" y="643102"/>
                  </a:lnTo>
                  <a:lnTo>
                    <a:pt x="565696" y="657834"/>
                  </a:lnTo>
                  <a:lnTo>
                    <a:pt x="620204" y="667258"/>
                  </a:lnTo>
                  <a:lnTo>
                    <a:pt x="659117" y="678472"/>
                  </a:lnTo>
                  <a:lnTo>
                    <a:pt x="829729" y="757110"/>
                  </a:lnTo>
                  <a:lnTo>
                    <a:pt x="1698294" y="1153439"/>
                  </a:lnTo>
                  <a:lnTo>
                    <a:pt x="1780844" y="1245463"/>
                  </a:lnTo>
                  <a:lnTo>
                    <a:pt x="1794967" y="1262049"/>
                  </a:lnTo>
                  <a:lnTo>
                    <a:pt x="1804238" y="1274089"/>
                  </a:lnTo>
                  <a:lnTo>
                    <a:pt x="1989137" y="1360055"/>
                  </a:lnTo>
                  <a:lnTo>
                    <a:pt x="2380704" y="1532128"/>
                  </a:lnTo>
                  <a:lnTo>
                    <a:pt x="2945460" y="1777047"/>
                  </a:lnTo>
                  <a:lnTo>
                    <a:pt x="2967571" y="1775460"/>
                  </a:lnTo>
                  <a:lnTo>
                    <a:pt x="2984703" y="1764296"/>
                  </a:lnTo>
                  <a:lnTo>
                    <a:pt x="3005632" y="1734019"/>
                  </a:lnTo>
                  <a:lnTo>
                    <a:pt x="3039173" y="1675041"/>
                  </a:lnTo>
                  <a:lnTo>
                    <a:pt x="3069437" y="1610550"/>
                  </a:lnTo>
                  <a:lnTo>
                    <a:pt x="3078670" y="157036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6664" y="3984091"/>
              <a:ext cx="3171825" cy="1390650"/>
            </a:xfrm>
            <a:custGeom>
              <a:avLst/>
              <a:gdLst/>
              <a:ahLst/>
              <a:cxnLst/>
              <a:rect l="l" t="t" r="r" b="b"/>
              <a:pathLst>
                <a:path w="3171825" h="1390650">
                  <a:moveTo>
                    <a:pt x="3171507" y="1164463"/>
                  </a:moveTo>
                  <a:lnTo>
                    <a:pt x="2474417" y="942860"/>
                  </a:lnTo>
                  <a:lnTo>
                    <a:pt x="2118626" y="842543"/>
                  </a:lnTo>
                  <a:lnTo>
                    <a:pt x="1981403" y="806488"/>
                  </a:lnTo>
                  <a:lnTo>
                    <a:pt x="1948967" y="803198"/>
                  </a:lnTo>
                  <a:lnTo>
                    <a:pt x="1778990" y="826516"/>
                  </a:lnTo>
                  <a:lnTo>
                    <a:pt x="817384" y="573735"/>
                  </a:lnTo>
                  <a:lnTo>
                    <a:pt x="691184" y="540169"/>
                  </a:lnTo>
                  <a:lnTo>
                    <a:pt x="625525" y="514781"/>
                  </a:lnTo>
                  <a:lnTo>
                    <a:pt x="567220" y="483412"/>
                  </a:lnTo>
                  <a:lnTo>
                    <a:pt x="498995" y="445109"/>
                  </a:lnTo>
                  <a:lnTo>
                    <a:pt x="506564" y="422059"/>
                  </a:lnTo>
                  <a:lnTo>
                    <a:pt x="437781" y="387451"/>
                  </a:lnTo>
                  <a:lnTo>
                    <a:pt x="401408" y="363778"/>
                  </a:lnTo>
                  <a:lnTo>
                    <a:pt x="385330" y="340106"/>
                  </a:lnTo>
                  <a:lnTo>
                    <a:pt x="377456" y="305498"/>
                  </a:lnTo>
                  <a:lnTo>
                    <a:pt x="357225" y="141897"/>
                  </a:lnTo>
                  <a:lnTo>
                    <a:pt x="382498" y="63258"/>
                  </a:lnTo>
                  <a:lnTo>
                    <a:pt x="482117" y="47904"/>
                  </a:lnTo>
                  <a:lnTo>
                    <a:pt x="684885" y="74142"/>
                  </a:lnTo>
                  <a:lnTo>
                    <a:pt x="692696" y="45478"/>
                  </a:lnTo>
                  <a:lnTo>
                    <a:pt x="489470" y="0"/>
                  </a:lnTo>
                  <a:lnTo>
                    <a:pt x="372999" y="13563"/>
                  </a:lnTo>
                  <a:lnTo>
                    <a:pt x="299427" y="112026"/>
                  </a:lnTo>
                  <a:lnTo>
                    <a:pt x="224917" y="321233"/>
                  </a:lnTo>
                  <a:lnTo>
                    <a:pt x="117665" y="651687"/>
                  </a:lnTo>
                  <a:lnTo>
                    <a:pt x="169849" y="703961"/>
                  </a:lnTo>
                  <a:lnTo>
                    <a:pt x="183743" y="733348"/>
                  </a:lnTo>
                  <a:lnTo>
                    <a:pt x="156210" y="750608"/>
                  </a:lnTo>
                  <a:lnTo>
                    <a:pt x="89573" y="765276"/>
                  </a:lnTo>
                  <a:lnTo>
                    <a:pt x="54927" y="755992"/>
                  </a:lnTo>
                  <a:lnTo>
                    <a:pt x="0" y="927354"/>
                  </a:lnTo>
                  <a:lnTo>
                    <a:pt x="289471" y="1004849"/>
                  </a:lnTo>
                  <a:lnTo>
                    <a:pt x="344398" y="833513"/>
                  </a:lnTo>
                  <a:lnTo>
                    <a:pt x="317525" y="826325"/>
                  </a:lnTo>
                  <a:lnTo>
                    <a:pt x="295122" y="774725"/>
                  </a:lnTo>
                  <a:lnTo>
                    <a:pt x="332384" y="734364"/>
                  </a:lnTo>
                  <a:lnTo>
                    <a:pt x="386981" y="709625"/>
                  </a:lnTo>
                  <a:lnTo>
                    <a:pt x="414934" y="701217"/>
                  </a:lnTo>
                  <a:lnTo>
                    <a:pt x="428320" y="660438"/>
                  </a:lnTo>
                  <a:lnTo>
                    <a:pt x="521360" y="660501"/>
                  </a:lnTo>
                  <a:lnTo>
                    <a:pt x="577011" y="661073"/>
                  </a:lnTo>
                  <a:lnTo>
                    <a:pt x="616419" y="665657"/>
                  </a:lnTo>
                  <a:lnTo>
                    <a:pt x="799719" y="716051"/>
                  </a:lnTo>
                  <a:lnTo>
                    <a:pt x="1731873" y="969302"/>
                  </a:lnTo>
                  <a:lnTo>
                    <a:pt x="1830425" y="1048550"/>
                  </a:lnTo>
                  <a:lnTo>
                    <a:pt x="1861248" y="1071867"/>
                  </a:lnTo>
                  <a:lnTo>
                    <a:pt x="2059114" y="1128217"/>
                  </a:lnTo>
                  <a:lnTo>
                    <a:pt x="2477439" y="1236865"/>
                  </a:lnTo>
                  <a:lnTo>
                    <a:pt x="2892488" y="1342567"/>
                  </a:lnTo>
                  <a:lnTo>
                    <a:pt x="3080550" y="1390065"/>
                  </a:lnTo>
                  <a:lnTo>
                    <a:pt x="3102330" y="1384312"/>
                  </a:lnTo>
                  <a:lnTo>
                    <a:pt x="3117126" y="1370253"/>
                  </a:lnTo>
                  <a:lnTo>
                    <a:pt x="3131731" y="1336954"/>
                  </a:lnTo>
                  <a:lnTo>
                    <a:pt x="3152927" y="1273505"/>
                  </a:lnTo>
                  <a:lnTo>
                    <a:pt x="3169907" y="1205522"/>
                  </a:lnTo>
                  <a:lnTo>
                    <a:pt x="3171507" y="116446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7398" y="4421796"/>
              <a:ext cx="3176905" cy="1019810"/>
            </a:xfrm>
            <a:custGeom>
              <a:avLst/>
              <a:gdLst/>
              <a:ahLst/>
              <a:cxnLst/>
              <a:rect l="l" t="t" r="r" b="b"/>
              <a:pathLst>
                <a:path w="3176904" h="1019810">
                  <a:moveTo>
                    <a:pt x="3176333" y="766610"/>
                  </a:moveTo>
                  <a:lnTo>
                    <a:pt x="3170237" y="726313"/>
                  </a:lnTo>
                  <a:lnTo>
                    <a:pt x="2441194" y="617461"/>
                  </a:lnTo>
                  <a:lnTo>
                    <a:pt x="2071420" y="574281"/>
                  </a:lnTo>
                  <a:lnTo>
                    <a:pt x="1929041" y="560171"/>
                  </a:lnTo>
                  <a:lnTo>
                    <a:pt x="1895868" y="561898"/>
                  </a:lnTo>
                  <a:lnTo>
                    <a:pt x="1733689" y="611441"/>
                  </a:lnTo>
                  <a:lnTo>
                    <a:pt x="576859" y="496620"/>
                  </a:lnTo>
                  <a:lnTo>
                    <a:pt x="537718" y="484949"/>
                  </a:lnTo>
                  <a:lnTo>
                    <a:pt x="474192" y="462673"/>
                  </a:lnTo>
                  <a:lnTo>
                    <a:pt x="399643" y="435305"/>
                  </a:lnTo>
                  <a:lnTo>
                    <a:pt x="402450" y="413296"/>
                  </a:lnTo>
                  <a:lnTo>
                    <a:pt x="327761" y="390144"/>
                  </a:lnTo>
                  <a:lnTo>
                    <a:pt x="287197" y="372351"/>
                  </a:lnTo>
                  <a:lnTo>
                    <a:pt x="266636" y="350837"/>
                  </a:lnTo>
                  <a:lnTo>
                    <a:pt x="251980" y="316547"/>
                  </a:lnTo>
                  <a:lnTo>
                    <a:pt x="201117" y="159156"/>
                  </a:lnTo>
                  <a:lnTo>
                    <a:pt x="211086" y="77965"/>
                  </a:lnTo>
                  <a:lnTo>
                    <a:pt x="306133" y="47167"/>
                  </a:lnTo>
                  <a:lnTo>
                    <a:pt x="510476" y="40894"/>
                  </a:lnTo>
                  <a:lnTo>
                    <a:pt x="514388" y="12319"/>
                  </a:lnTo>
                  <a:lnTo>
                    <a:pt x="305511" y="0"/>
                  </a:lnTo>
                  <a:lnTo>
                    <a:pt x="193484" y="31775"/>
                  </a:lnTo>
                  <a:lnTo>
                    <a:pt x="140119" y="139941"/>
                  </a:lnTo>
                  <a:lnTo>
                    <a:pt x="107251" y="356768"/>
                  </a:lnTo>
                  <a:lnTo>
                    <a:pt x="61950" y="699427"/>
                  </a:lnTo>
                  <a:lnTo>
                    <a:pt x="124625" y="743242"/>
                  </a:lnTo>
                  <a:lnTo>
                    <a:pt x="144513" y="770178"/>
                  </a:lnTo>
                  <a:lnTo>
                    <a:pt x="120713" y="791311"/>
                  </a:lnTo>
                  <a:lnTo>
                    <a:pt x="57035" y="815936"/>
                  </a:lnTo>
                  <a:lnTo>
                    <a:pt x="23164" y="812495"/>
                  </a:lnTo>
                  <a:lnTo>
                    <a:pt x="0" y="989076"/>
                  </a:lnTo>
                  <a:lnTo>
                    <a:pt x="300926" y="1019390"/>
                  </a:lnTo>
                  <a:lnTo>
                    <a:pt x="322275" y="842797"/>
                  </a:lnTo>
                  <a:lnTo>
                    <a:pt x="293230" y="839863"/>
                  </a:lnTo>
                  <a:lnTo>
                    <a:pt x="261518" y="792391"/>
                  </a:lnTo>
                  <a:lnTo>
                    <a:pt x="290741" y="746861"/>
                  </a:lnTo>
                  <a:lnTo>
                    <a:pt x="339826" y="713892"/>
                  </a:lnTo>
                  <a:lnTo>
                    <a:pt x="365747" y="701192"/>
                  </a:lnTo>
                  <a:lnTo>
                    <a:pt x="371106" y="659142"/>
                  </a:lnTo>
                  <a:lnTo>
                    <a:pt x="461860" y="644525"/>
                  </a:lnTo>
                  <a:lnTo>
                    <a:pt x="516686" y="636435"/>
                  </a:lnTo>
                  <a:lnTo>
                    <a:pt x="542975" y="634352"/>
                  </a:lnTo>
                  <a:lnTo>
                    <a:pt x="748893" y="655955"/>
                  </a:lnTo>
                  <a:lnTo>
                    <a:pt x="1714436" y="759460"/>
                  </a:lnTo>
                  <a:lnTo>
                    <a:pt x="1860981" y="841057"/>
                  </a:lnTo>
                  <a:lnTo>
                    <a:pt x="2067179" y="864984"/>
                  </a:lnTo>
                  <a:lnTo>
                    <a:pt x="2499995" y="905675"/>
                  </a:lnTo>
                  <a:lnTo>
                    <a:pt x="2928797" y="944079"/>
                  </a:lnTo>
                  <a:lnTo>
                    <a:pt x="3122993" y="961123"/>
                  </a:lnTo>
                  <a:lnTo>
                    <a:pt x="3143821" y="953262"/>
                  </a:lnTo>
                  <a:lnTo>
                    <a:pt x="3155886" y="937590"/>
                  </a:lnTo>
                  <a:lnTo>
                    <a:pt x="3163811" y="902347"/>
                  </a:lnTo>
                  <a:lnTo>
                    <a:pt x="3172193" y="835799"/>
                  </a:lnTo>
                  <a:lnTo>
                    <a:pt x="3176333" y="76661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31179" y="1580909"/>
            <a:ext cx="437515" cy="396875"/>
            <a:chOff x="5231179" y="1580909"/>
            <a:chExt cx="437515" cy="396875"/>
          </a:xfrm>
        </p:grpSpPr>
        <p:sp>
          <p:nvSpPr>
            <p:cNvPr id="16" name="object 16"/>
            <p:cNvSpPr/>
            <p:nvPr/>
          </p:nvSpPr>
          <p:spPr>
            <a:xfrm>
              <a:off x="5240398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292" y="0"/>
                  </a:moveTo>
                  <a:lnTo>
                    <a:pt x="161306" y="4985"/>
                  </a:lnTo>
                  <a:lnTo>
                    <a:pt x="117255" y="19186"/>
                  </a:lnTo>
                  <a:lnTo>
                    <a:pt x="78394" y="41469"/>
                  </a:lnTo>
                  <a:lnTo>
                    <a:pt x="45982" y="70700"/>
                  </a:lnTo>
                  <a:lnTo>
                    <a:pt x="21274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74" y="271996"/>
                  </a:lnTo>
                  <a:lnTo>
                    <a:pt x="45982" y="307176"/>
                  </a:lnTo>
                  <a:lnTo>
                    <a:pt x="78394" y="336533"/>
                  </a:lnTo>
                  <a:lnTo>
                    <a:pt x="117255" y="358920"/>
                  </a:lnTo>
                  <a:lnTo>
                    <a:pt x="161306" y="373193"/>
                  </a:lnTo>
                  <a:lnTo>
                    <a:pt x="209292" y="378205"/>
                  </a:lnTo>
                  <a:lnTo>
                    <a:pt x="257128" y="373193"/>
                  </a:lnTo>
                  <a:lnTo>
                    <a:pt x="301153" y="358920"/>
                  </a:lnTo>
                  <a:lnTo>
                    <a:pt x="340074" y="336533"/>
                  </a:lnTo>
                  <a:lnTo>
                    <a:pt x="372596" y="307176"/>
                  </a:lnTo>
                  <a:lnTo>
                    <a:pt x="397428" y="271996"/>
                  </a:lnTo>
                  <a:lnTo>
                    <a:pt x="413275" y="232139"/>
                  </a:lnTo>
                  <a:lnTo>
                    <a:pt x="418845" y="188750"/>
                  </a:lnTo>
                  <a:lnTo>
                    <a:pt x="413275" y="145474"/>
                  </a:lnTo>
                  <a:lnTo>
                    <a:pt x="397428" y="105746"/>
                  </a:lnTo>
                  <a:lnTo>
                    <a:pt x="372596" y="70700"/>
                  </a:lnTo>
                  <a:lnTo>
                    <a:pt x="340074" y="41469"/>
                  </a:lnTo>
                  <a:lnTo>
                    <a:pt x="301153" y="19186"/>
                  </a:lnTo>
                  <a:lnTo>
                    <a:pt x="257128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398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8750"/>
                  </a:moveTo>
                  <a:lnTo>
                    <a:pt x="413275" y="232139"/>
                  </a:lnTo>
                  <a:lnTo>
                    <a:pt x="397428" y="271996"/>
                  </a:lnTo>
                  <a:lnTo>
                    <a:pt x="372596" y="307176"/>
                  </a:lnTo>
                  <a:lnTo>
                    <a:pt x="340074" y="336533"/>
                  </a:lnTo>
                  <a:lnTo>
                    <a:pt x="301153" y="358920"/>
                  </a:lnTo>
                  <a:lnTo>
                    <a:pt x="257128" y="373193"/>
                  </a:lnTo>
                  <a:lnTo>
                    <a:pt x="209292" y="378205"/>
                  </a:lnTo>
                  <a:lnTo>
                    <a:pt x="161306" y="373193"/>
                  </a:lnTo>
                  <a:lnTo>
                    <a:pt x="117255" y="358920"/>
                  </a:lnTo>
                  <a:lnTo>
                    <a:pt x="78394" y="336533"/>
                  </a:lnTo>
                  <a:lnTo>
                    <a:pt x="45982" y="307176"/>
                  </a:lnTo>
                  <a:lnTo>
                    <a:pt x="21274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74" y="105746"/>
                  </a:lnTo>
                  <a:lnTo>
                    <a:pt x="45982" y="70700"/>
                  </a:lnTo>
                  <a:lnTo>
                    <a:pt x="78394" y="41469"/>
                  </a:lnTo>
                  <a:lnTo>
                    <a:pt x="117255" y="19186"/>
                  </a:lnTo>
                  <a:lnTo>
                    <a:pt x="161306" y="4985"/>
                  </a:lnTo>
                  <a:lnTo>
                    <a:pt x="209292" y="0"/>
                  </a:lnTo>
                  <a:lnTo>
                    <a:pt x="257128" y="4985"/>
                  </a:lnTo>
                  <a:lnTo>
                    <a:pt x="301153" y="19186"/>
                  </a:lnTo>
                  <a:lnTo>
                    <a:pt x="340074" y="41469"/>
                  </a:lnTo>
                  <a:lnTo>
                    <a:pt x="372596" y="70700"/>
                  </a:lnTo>
                  <a:lnTo>
                    <a:pt x="397428" y="105746"/>
                  </a:lnTo>
                  <a:lnTo>
                    <a:pt x="413275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792675" y="1580907"/>
            <a:ext cx="435609" cy="396875"/>
            <a:chOff x="5792675" y="1580907"/>
            <a:chExt cx="435609" cy="396875"/>
          </a:xfrm>
        </p:grpSpPr>
        <p:sp>
          <p:nvSpPr>
            <p:cNvPr id="19" name="object 19"/>
            <p:cNvSpPr/>
            <p:nvPr/>
          </p:nvSpPr>
          <p:spPr>
            <a:xfrm>
              <a:off x="5801895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9552" y="0"/>
                  </a:moveTo>
                  <a:lnTo>
                    <a:pt x="161470" y="4985"/>
                  </a:lnTo>
                  <a:lnTo>
                    <a:pt x="117350" y="19186"/>
                  </a:lnTo>
                  <a:lnTo>
                    <a:pt x="78443" y="41469"/>
                  </a:lnTo>
                  <a:lnTo>
                    <a:pt x="46002" y="70700"/>
                  </a:lnTo>
                  <a:lnTo>
                    <a:pt x="21280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80" y="271996"/>
                  </a:lnTo>
                  <a:lnTo>
                    <a:pt x="46002" y="307176"/>
                  </a:lnTo>
                  <a:lnTo>
                    <a:pt x="78443" y="336533"/>
                  </a:lnTo>
                  <a:lnTo>
                    <a:pt x="117350" y="358920"/>
                  </a:lnTo>
                  <a:lnTo>
                    <a:pt x="161470" y="373193"/>
                  </a:lnTo>
                  <a:lnTo>
                    <a:pt x="209552" y="378205"/>
                  </a:lnTo>
                  <a:lnTo>
                    <a:pt x="257437" y="373193"/>
                  </a:lnTo>
                  <a:lnTo>
                    <a:pt x="301228" y="358920"/>
                  </a:lnTo>
                  <a:lnTo>
                    <a:pt x="339733" y="336533"/>
                  </a:lnTo>
                  <a:lnTo>
                    <a:pt x="371758" y="307176"/>
                  </a:lnTo>
                  <a:lnTo>
                    <a:pt x="396109" y="271996"/>
                  </a:lnTo>
                  <a:lnTo>
                    <a:pt x="411595" y="232139"/>
                  </a:lnTo>
                  <a:lnTo>
                    <a:pt x="417023" y="188750"/>
                  </a:lnTo>
                  <a:lnTo>
                    <a:pt x="411595" y="145474"/>
                  </a:lnTo>
                  <a:lnTo>
                    <a:pt x="396109" y="105746"/>
                  </a:lnTo>
                  <a:lnTo>
                    <a:pt x="371758" y="70700"/>
                  </a:lnTo>
                  <a:lnTo>
                    <a:pt x="339733" y="41469"/>
                  </a:lnTo>
                  <a:lnTo>
                    <a:pt x="301228" y="19186"/>
                  </a:lnTo>
                  <a:lnTo>
                    <a:pt x="257437" y="4985"/>
                  </a:lnTo>
                  <a:lnTo>
                    <a:pt x="209552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01895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7023" y="188750"/>
                  </a:moveTo>
                  <a:lnTo>
                    <a:pt x="411595" y="232139"/>
                  </a:lnTo>
                  <a:lnTo>
                    <a:pt x="396109" y="271996"/>
                  </a:lnTo>
                  <a:lnTo>
                    <a:pt x="371758" y="307176"/>
                  </a:lnTo>
                  <a:lnTo>
                    <a:pt x="339733" y="336533"/>
                  </a:lnTo>
                  <a:lnTo>
                    <a:pt x="301228" y="358920"/>
                  </a:lnTo>
                  <a:lnTo>
                    <a:pt x="257437" y="373193"/>
                  </a:lnTo>
                  <a:lnTo>
                    <a:pt x="209552" y="378205"/>
                  </a:lnTo>
                  <a:lnTo>
                    <a:pt x="161470" y="373193"/>
                  </a:lnTo>
                  <a:lnTo>
                    <a:pt x="117350" y="358920"/>
                  </a:lnTo>
                  <a:lnTo>
                    <a:pt x="78443" y="336533"/>
                  </a:lnTo>
                  <a:lnTo>
                    <a:pt x="46002" y="307176"/>
                  </a:lnTo>
                  <a:lnTo>
                    <a:pt x="21280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80" y="105746"/>
                  </a:lnTo>
                  <a:lnTo>
                    <a:pt x="46002" y="70700"/>
                  </a:lnTo>
                  <a:lnTo>
                    <a:pt x="78443" y="41469"/>
                  </a:lnTo>
                  <a:lnTo>
                    <a:pt x="117350" y="19186"/>
                  </a:lnTo>
                  <a:lnTo>
                    <a:pt x="161470" y="4985"/>
                  </a:lnTo>
                  <a:lnTo>
                    <a:pt x="209552" y="0"/>
                  </a:lnTo>
                  <a:lnTo>
                    <a:pt x="257437" y="4985"/>
                  </a:lnTo>
                  <a:lnTo>
                    <a:pt x="301228" y="19186"/>
                  </a:lnTo>
                  <a:lnTo>
                    <a:pt x="339733" y="41469"/>
                  </a:lnTo>
                  <a:lnTo>
                    <a:pt x="371758" y="70700"/>
                  </a:lnTo>
                  <a:lnTo>
                    <a:pt x="396109" y="105746"/>
                  </a:lnTo>
                  <a:lnTo>
                    <a:pt x="411595" y="145474"/>
                  </a:lnTo>
                  <a:lnTo>
                    <a:pt x="417023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354432" y="1580907"/>
            <a:ext cx="435609" cy="396875"/>
            <a:chOff x="6354432" y="1580907"/>
            <a:chExt cx="435609" cy="396875"/>
          </a:xfrm>
        </p:grpSpPr>
        <p:sp>
          <p:nvSpPr>
            <p:cNvPr id="22" name="object 22"/>
            <p:cNvSpPr/>
            <p:nvPr/>
          </p:nvSpPr>
          <p:spPr>
            <a:xfrm>
              <a:off x="6363653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7470" y="0"/>
                  </a:moveTo>
                  <a:lnTo>
                    <a:pt x="159503" y="4985"/>
                  </a:lnTo>
                  <a:lnTo>
                    <a:pt x="115680" y="19186"/>
                  </a:lnTo>
                  <a:lnTo>
                    <a:pt x="77180" y="41469"/>
                  </a:lnTo>
                  <a:lnTo>
                    <a:pt x="45183" y="70700"/>
                  </a:lnTo>
                  <a:lnTo>
                    <a:pt x="20867" y="105746"/>
                  </a:lnTo>
                  <a:lnTo>
                    <a:pt x="5413" y="145474"/>
                  </a:lnTo>
                  <a:lnTo>
                    <a:pt x="0" y="188750"/>
                  </a:lnTo>
                  <a:lnTo>
                    <a:pt x="5413" y="232139"/>
                  </a:lnTo>
                  <a:lnTo>
                    <a:pt x="20867" y="271996"/>
                  </a:lnTo>
                  <a:lnTo>
                    <a:pt x="45183" y="307176"/>
                  </a:lnTo>
                  <a:lnTo>
                    <a:pt x="77180" y="336533"/>
                  </a:lnTo>
                  <a:lnTo>
                    <a:pt x="115680" y="358920"/>
                  </a:lnTo>
                  <a:lnTo>
                    <a:pt x="159503" y="373193"/>
                  </a:lnTo>
                  <a:lnTo>
                    <a:pt x="207470" y="378205"/>
                  </a:lnTo>
                  <a:lnTo>
                    <a:pt x="255456" y="373193"/>
                  </a:lnTo>
                  <a:lnTo>
                    <a:pt x="299507" y="358920"/>
                  </a:lnTo>
                  <a:lnTo>
                    <a:pt x="338368" y="336533"/>
                  </a:lnTo>
                  <a:lnTo>
                    <a:pt x="370780" y="307176"/>
                  </a:lnTo>
                  <a:lnTo>
                    <a:pt x="395488" y="271996"/>
                  </a:lnTo>
                  <a:lnTo>
                    <a:pt x="411234" y="232139"/>
                  </a:lnTo>
                  <a:lnTo>
                    <a:pt x="416762" y="188750"/>
                  </a:lnTo>
                  <a:lnTo>
                    <a:pt x="411234" y="145474"/>
                  </a:lnTo>
                  <a:lnTo>
                    <a:pt x="395488" y="105746"/>
                  </a:lnTo>
                  <a:lnTo>
                    <a:pt x="370780" y="70700"/>
                  </a:lnTo>
                  <a:lnTo>
                    <a:pt x="338368" y="41469"/>
                  </a:lnTo>
                  <a:lnTo>
                    <a:pt x="299507" y="19186"/>
                  </a:lnTo>
                  <a:lnTo>
                    <a:pt x="255456" y="4985"/>
                  </a:lnTo>
                  <a:lnTo>
                    <a:pt x="20747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63653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8750"/>
                  </a:moveTo>
                  <a:lnTo>
                    <a:pt x="411234" y="232139"/>
                  </a:lnTo>
                  <a:lnTo>
                    <a:pt x="395488" y="271996"/>
                  </a:lnTo>
                  <a:lnTo>
                    <a:pt x="370780" y="307176"/>
                  </a:lnTo>
                  <a:lnTo>
                    <a:pt x="338368" y="336533"/>
                  </a:lnTo>
                  <a:lnTo>
                    <a:pt x="299507" y="358920"/>
                  </a:lnTo>
                  <a:lnTo>
                    <a:pt x="255456" y="373193"/>
                  </a:lnTo>
                  <a:lnTo>
                    <a:pt x="207470" y="378205"/>
                  </a:lnTo>
                  <a:lnTo>
                    <a:pt x="159503" y="373193"/>
                  </a:lnTo>
                  <a:lnTo>
                    <a:pt x="115680" y="358920"/>
                  </a:lnTo>
                  <a:lnTo>
                    <a:pt x="77180" y="336533"/>
                  </a:lnTo>
                  <a:lnTo>
                    <a:pt x="45183" y="307176"/>
                  </a:lnTo>
                  <a:lnTo>
                    <a:pt x="20867" y="271996"/>
                  </a:lnTo>
                  <a:lnTo>
                    <a:pt x="5413" y="232139"/>
                  </a:lnTo>
                  <a:lnTo>
                    <a:pt x="0" y="188750"/>
                  </a:lnTo>
                  <a:lnTo>
                    <a:pt x="5413" y="145474"/>
                  </a:lnTo>
                  <a:lnTo>
                    <a:pt x="20867" y="105746"/>
                  </a:lnTo>
                  <a:lnTo>
                    <a:pt x="45183" y="70700"/>
                  </a:lnTo>
                  <a:lnTo>
                    <a:pt x="77180" y="41469"/>
                  </a:lnTo>
                  <a:lnTo>
                    <a:pt x="115680" y="19186"/>
                  </a:lnTo>
                  <a:lnTo>
                    <a:pt x="159503" y="4985"/>
                  </a:lnTo>
                  <a:lnTo>
                    <a:pt x="207470" y="0"/>
                  </a:lnTo>
                  <a:lnTo>
                    <a:pt x="255456" y="4985"/>
                  </a:lnTo>
                  <a:lnTo>
                    <a:pt x="299507" y="19186"/>
                  </a:lnTo>
                  <a:lnTo>
                    <a:pt x="338368" y="41469"/>
                  </a:lnTo>
                  <a:lnTo>
                    <a:pt x="370780" y="70700"/>
                  </a:lnTo>
                  <a:lnTo>
                    <a:pt x="395488" y="105746"/>
                  </a:lnTo>
                  <a:lnTo>
                    <a:pt x="411234" y="145474"/>
                  </a:lnTo>
                  <a:lnTo>
                    <a:pt x="416762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749852" y="1156225"/>
            <a:ext cx="1379220" cy="1857375"/>
            <a:chOff x="6749852" y="1156225"/>
            <a:chExt cx="1379220" cy="1857375"/>
          </a:xfrm>
        </p:grpSpPr>
        <p:sp>
          <p:nvSpPr>
            <p:cNvPr id="25" name="object 25"/>
            <p:cNvSpPr/>
            <p:nvPr/>
          </p:nvSpPr>
          <p:spPr>
            <a:xfrm>
              <a:off x="6923067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552" y="0"/>
                  </a:moveTo>
                  <a:lnTo>
                    <a:pt x="161716" y="4985"/>
                  </a:lnTo>
                  <a:lnTo>
                    <a:pt x="117691" y="19186"/>
                  </a:lnTo>
                  <a:lnTo>
                    <a:pt x="78771" y="41469"/>
                  </a:lnTo>
                  <a:lnTo>
                    <a:pt x="46248" y="70700"/>
                  </a:lnTo>
                  <a:lnTo>
                    <a:pt x="21417" y="105746"/>
                  </a:lnTo>
                  <a:lnTo>
                    <a:pt x="5569" y="145474"/>
                  </a:lnTo>
                  <a:lnTo>
                    <a:pt x="0" y="188750"/>
                  </a:lnTo>
                  <a:lnTo>
                    <a:pt x="5569" y="232139"/>
                  </a:lnTo>
                  <a:lnTo>
                    <a:pt x="21417" y="271996"/>
                  </a:lnTo>
                  <a:lnTo>
                    <a:pt x="46248" y="307176"/>
                  </a:lnTo>
                  <a:lnTo>
                    <a:pt x="78771" y="336533"/>
                  </a:lnTo>
                  <a:lnTo>
                    <a:pt x="117691" y="358920"/>
                  </a:lnTo>
                  <a:lnTo>
                    <a:pt x="161716" y="373193"/>
                  </a:lnTo>
                  <a:lnTo>
                    <a:pt x="209552" y="378205"/>
                  </a:lnTo>
                  <a:lnTo>
                    <a:pt x="257538" y="373193"/>
                  </a:lnTo>
                  <a:lnTo>
                    <a:pt x="301590" y="358920"/>
                  </a:lnTo>
                  <a:lnTo>
                    <a:pt x="340450" y="336533"/>
                  </a:lnTo>
                  <a:lnTo>
                    <a:pt x="372863" y="307176"/>
                  </a:lnTo>
                  <a:lnTo>
                    <a:pt x="397570" y="271996"/>
                  </a:lnTo>
                  <a:lnTo>
                    <a:pt x="413317" y="232139"/>
                  </a:lnTo>
                  <a:lnTo>
                    <a:pt x="418845" y="188750"/>
                  </a:lnTo>
                  <a:lnTo>
                    <a:pt x="413317" y="145474"/>
                  </a:lnTo>
                  <a:lnTo>
                    <a:pt x="397570" y="105746"/>
                  </a:lnTo>
                  <a:lnTo>
                    <a:pt x="372863" y="70700"/>
                  </a:lnTo>
                  <a:lnTo>
                    <a:pt x="340450" y="41469"/>
                  </a:lnTo>
                  <a:lnTo>
                    <a:pt x="301590" y="19186"/>
                  </a:lnTo>
                  <a:lnTo>
                    <a:pt x="257538" y="4985"/>
                  </a:lnTo>
                  <a:lnTo>
                    <a:pt x="209552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23067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8750"/>
                  </a:moveTo>
                  <a:lnTo>
                    <a:pt x="413317" y="232139"/>
                  </a:lnTo>
                  <a:lnTo>
                    <a:pt x="397570" y="271996"/>
                  </a:lnTo>
                  <a:lnTo>
                    <a:pt x="372863" y="307176"/>
                  </a:lnTo>
                  <a:lnTo>
                    <a:pt x="340450" y="336533"/>
                  </a:lnTo>
                  <a:lnTo>
                    <a:pt x="301590" y="358920"/>
                  </a:lnTo>
                  <a:lnTo>
                    <a:pt x="257538" y="373193"/>
                  </a:lnTo>
                  <a:lnTo>
                    <a:pt x="209552" y="378205"/>
                  </a:lnTo>
                  <a:lnTo>
                    <a:pt x="161716" y="373193"/>
                  </a:lnTo>
                  <a:lnTo>
                    <a:pt x="117691" y="358920"/>
                  </a:lnTo>
                  <a:lnTo>
                    <a:pt x="78771" y="336533"/>
                  </a:lnTo>
                  <a:lnTo>
                    <a:pt x="46248" y="307176"/>
                  </a:lnTo>
                  <a:lnTo>
                    <a:pt x="21417" y="271996"/>
                  </a:lnTo>
                  <a:lnTo>
                    <a:pt x="5569" y="232139"/>
                  </a:lnTo>
                  <a:lnTo>
                    <a:pt x="0" y="188750"/>
                  </a:lnTo>
                  <a:lnTo>
                    <a:pt x="5569" y="145474"/>
                  </a:lnTo>
                  <a:lnTo>
                    <a:pt x="21417" y="105746"/>
                  </a:lnTo>
                  <a:lnTo>
                    <a:pt x="46248" y="70700"/>
                  </a:lnTo>
                  <a:lnTo>
                    <a:pt x="78771" y="41469"/>
                  </a:lnTo>
                  <a:lnTo>
                    <a:pt x="117691" y="19186"/>
                  </a:lnTo>
                  <a:lnTo>
                    <a:pt x="161716" y="4985"/>
                  </a:lnTo>
                  <a:lnTo>
                    <a:pt x="209552" y="0"/>
                  </a:lnTo>
                  <a:lnTo>
                    <a:pt x="257538" y="4985"/>
                  </a:lnTo>
                  <a:lnTo>
                    <a:pt x="301590" y="19186"/>
                  </a:lnTo>
                  <a:lnTo>
                    <a:pt x="340450" y="41469"/>
                  </a:lnTo>
                  <a:lnTo>
                    <a:pt x="372863" y="70700"/>
                  </a:lnTo>
                  <a:lnTo>
                    <a:pt x="397570" y="105746"/>
                  </a:lnTo>
                  <a:lnTo>
                    <a:pt x="413317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5346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9292" y="0"/>
                  </a:moveTo>
                  <a:lnTo>
                    <a:pt x="161306" y="4985"/>
                  </a:lnTo>
                  <a:lnTo>
                    <a:pt x="117255" y="19186"/>
                  </a:lnTo>
                  <a:lnTo>
                    <a:pt x="78394" y="41469"/>
                  </a:lnTo>
                  <a:lnTo>
                    <a:pt x="45982" y="70700"/>
                  </a:lnTo>
                  <a:lnTo>
                    <a:pt x="21274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74" y="271996"/>
                  </a:lnTo>
                  <a:lnTo>
                    <a:pt x="45982" y="307176"/>
                  </a:lnTo>
                  <a:lnTo>
                    <a:pt x="78394" y="336533"/>
                  </a:lnTo>
                  <a:lnTo>
                    <a:pt x="117255" y="358920"/>
                  </a:lnTo>
                  <a:lnTo>
                    <a:pt x="161306" y="373193"/>
                  </a:lnTo>
                  <a:lnTo>
                    <a:pt x="209292" y="378205"/>
                  </a:lnTo>
                  <a:lnTo>
                    <a:pt x="257013" y="373193"/>
                  </a:lnTo>
                  <a:lnTo>
                    <a:pt x="300740" y="358920"/>
                  </a:lnTo>
                  <a:lnTo>
                    <a:pt x="339254" y="336533"/>
                  </a:lnTo>
                  <a:lnTo>
                    <a:pt x="371333" y="307176"/>
                  </a:lnTo>
                  <a:lnTo>
                    <a:pt x="395758" y="271996"/>
                  </a:lnTo>
                  <a:lnTo>
                    <a:pt x="411308" y="232139"/>
                  </a:lnTo>
                  <a:lnTo>
                    <a:pt x="416762" y="188750"/>
                  </a:lnTo>
                  <a:lnTo>
                    <a:pt x="411308" y="145474"/>
                  </a:lnTo>
                  <a:lnTo>
                    <a:pt x="395758" y="105746"/>
                  </a:lnTo>
                  <a:lnTo>
                    <a:pt x="371333" y="70700"/>
                  </a:lnTo>
                  <a:lnTo>
                    <a:pt x="339254" y="41469"/>
                  </a:lnTo>
                  <a:lnTo>
                    <a:pt x="300740" y="19186"/>
                  </a:lnTo>
                  <a:lnTo>
                    <a:pt x="257013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5346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8750"/>
                  </a:moveTo>
                  <a:lnTo>
                    <a:pt x="411308" y="232139"/>
                  </a:lnTo>
                  <a:lnTo>
                    <a:pt x="395758" y="271996"/>
                  </a:lnTo>
                  <a:lnTo>
                    <a:pt x="371333" y="307176"/>
                  </a:lnTo>
                  <a:lnTo>
                    <a:pt x="339254" y="336533"/>
                  </a:lnTo>
                  <a:lnTo>
                    <a:pt x="300740" y="358920"/>
                  </a:lnTo>
                  <a:lnTo>
                    <a:pt x="257013" y="373193"/>
                  </a:lnTo>
                  <a:lnTo>
                    <a:pt x="209292" y="378205"/>
                  </a:lnTo>
                  <a:lnTo>
                    <a:pt x="161306" y="373193"/>
                  </a:lnTo>
                  <a:lnTo>
                    <a:pt x="117255" y="358920"/>
                  </a:lnTo>
                  <a:lnTo>
                    <a:pt x="78394" y="336533"/>
                  </a:lnTo>
                  <a:lnTo>
                    <a:pt x="45982" y="307176"/>
                  </a:lnTo>
                  <a:lnTo>
                    <a:pt x="21274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74" y="105746"/>
                  </a:lnTo>
                  <a:lnTo>
                    <a:pt x="45982" y="70700"/>
                  </a:lnTo>
                  <a:lnTo>
                    <a:pt x="78394" y="41469"/>
                  </a:lnTo>
                  <a:lnTo>
                    <a:pt x="117255" y="19186"/>
                  </a:lnTo>
                  <a:lnTo>
                    <a:pt x="161306" y="4985"/>
                  </a:lnTo>
                  <a:lnTo>
                    <a:pt x="209292" y="0"/>
                  </a:lnTo>
                  <a:lnTo>
                    <a:pt x="257013" y="4985"/>
                  </a:lnTo>
                  <a:lnTo>
                    <a:pt x="300740" y="19186"/>
                  </a:lnTo>
                  <a:lnTo>
                    <a:pt x="339254" y="41469"/>
                  </a:lnTo>
                  <a:lnTo>
                    <a:pt x="371333" y="70700"/>
                  </a:lnTo>
                  <a:lnTo>
                    <a:pt x="395758" y="105746"/>
                  </a:lnTo>
                  <a:lnTo>
                    <a:pt x="411308" y="145474"/>
                  </a:lnTo>
                  <a:lnTo>
                    <a:pt x="416762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03126" y="178427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292" y="0"/>
                  </a:moveTo>
                  <a:lnTo>
                    <a:pt x="161306" y="5011"/>
                  </a:lnTo>
                  <a:lnTo>
                    <a:pt x="117255" y="19279"/>
                  </a:lnTo>
                  <a:lnTo>
                    <a:pt x="78394" y="41653"/>
                  </a:lnTo>
                  <a:lnTo>
                    <a:pt x="45982" y="70985"/>
                  </a:lnTo>
                  <a:lnTo>
                    <a:pt x="21274" y="106123"/>
                  </a:lnTo>
                  <a:lnTo>
                    <a:pt x="5528" y="145918"/>
                  </a:lnTo>
                  <a:lnTo>
                    <a:pt x="0" y="189220"/>
                  </a:lnTo>
                  <a:lnTo>
                    <a:pt x="5528" y="232583"/>
                  </a:lnTo>
                  <a:lnTo>
                    <a:pt x="21274" y="272373"/>
                  </a:lnTo>
                  <a:lnTo>
                    <a:pt x="45982" y="307461"/>
                  </a:lnTo>
                  <a:lnTo>
                    <a:pt x="78394" y="336717"/>
                  </a:lnTo>
                  <a:lnTo>
                    <a:pt x="117255" y="359013"/>
                  </a:lnTo>
                  <a:lnTo>
                    <a:pt x="161306" y="373219"/>
                  </a:lnTo>
                  <a:lnTo>
                    <a:pt x="209292" y="378205"/>
                  </a:lnTo>
                  <a:lnTo>
                    <a:pt x="257374" y="373219"/>
                  </a:lnTo>
                  <a:lnTo>
                    <a:pt x="301495" y="359013"/>
                  </a:lnTo>
                  <a:lnTo>
                    <a:pt x="340401" y="336717"/>
                  </a:lnTo>
                  <a:lnTo>
                    <a:pt x="372842" y="307461"/>
                  </a:lnTo>
                  <a:lnTo>
                    <a:pt x="397564" y="272373"/>
                  </a:lnTo>
                  <a:lnTo>
                    <a:pt x="413316" y="232583"/>
                  </a:lnTo>
                  <a:lnTo>
                    <a:pt x="418845" y="189220"/>
                  </a:lnTo>
                  <a:lnTo>
                    <a:pt x="413316" y="145918"/>
                  </a:lnTo>
                  <a:lnTo>
                    <a:pt x="397564" y="106123"/>
                  </a:lnTo>
                  <a:lnTo>
                    <a:pt x="372842" y="70985"/>
                  </a:lnTo>
                  <a:lnTo>
                    <a:pt x="340401" y="41653"/>
                  </a:lnTo>
                  <a:lnTo>
                    <a:pt x="301495" y="19279"/>
                  </a:lnTo>
                  <a:lnTo>
                    <a:pt x="257374" y="5011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03126" y="178427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9220"/>
                  </a:moveTo>
                  <a:lnTo>
                    <a:pt x="413316" y="232583"/>
                  </a:lnTo>
                  <a:lnTo>
                    <a:pt x="397564" y="272373"/>
                  </a:lnTo>
                  <a:lnTo>
                    <a:pt x="372842" y="307461"/>
                  </a:lnTo>
                  <a:lnTo>
                    <a:pt x="340401" y="336717"/>
                  </a:lnTo>
                  <a:lnTo>
                    <a:pt x="301495" y="359013"/>
                  </a:lnTo>
                  <a:lnTo>
                    <a:pt x="257374" y="373219"/>
                  </a:lnTo>
                  <a:lnTo>
                    <a:pt x="209292" y="378205"/>
                  </a:lnTo>
                  <a:lnTo>
                    <a:pt x="161306" y="373219"/>
                  </a:lnTo>
                  <a:lnTo>
                    <a:pt x="117255" y="359013"/>
                  </a:lnTo>
                  <a:lnTo>
                    <a:pt x="78394" y="336717"/>
                  </a:lnTo>
                  <a:lnTo>
                    <a:pt x="45982" y="307461"/>
                  </a:lnTo>
                  <a:lnTo>
                    <a:pt x="21274" y="272373"/>
                  </a:lnTo>
                  <a:lnTo>
                    <a:pt x="5528" y="232583"/>
                  </a:lnTo>
                  <a:lnTo>
                    <a:pt x="0" y="189220"/>
                  </a:lnTo>
                  <a:lnTo>
                    <a:pt x="5528" y="145918"/>
                  </a:lnTo>
                  <a:lnTo>
                    <a:pt x="21274" y="106123"/>
                  </a:lnTo>
                  <a:lnTo>
                    <a:pt x="45982" y="70985"/>
                  </a:lnTo>
                  <a:lnTo>
                    <a:pt x="78394" y="41653"/>
                  </a:lnTo>
                  <a:lnTo>
                    <a:pt x="117255" y="19279"/>
                  </a:lnTo>
                  <a:lnTo>
                    <a:pt x="161306" y="5011"/>
                  </a:lnTo>
                  <a:lnTo>
                    <a:pt x="209292" y="0"/>
                  </a:lnTo>
                  <a:lnTo>
                    <a:pt x="257374" y="5011"/>
                  </a:lnTo>
                  <a:lnTo>
                    <a:pt x="301495" y="19279"/>
                  </a:lnTo>
                  <a:lnTo>
                    <a:pt x="340401" y="41653"/>
                  </a:lnTo>
                  <a:lnTo>
                    <a:pt x="372842" y="70985"/>
                  </a:lnTo>
                  <a:lnTo>
                    <a:pt x="397564" y="106123"/>
                  </a:lnTo>
                  <a:lnTo>
                    <a:pt x="413316" y="145918"/>
                  </a:lnTo>
                  <a:lnTo>
                    <a:pt x="418845" y="18922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0906" y="1978897"/>
              <a:ext cx="419100" cy="377825"/>
            </a:xfrm>
            <a:custGeom>
              <a:avLst/>
              <a:gdLst/>
              <a:ahLst/>
              <a:cxnLst/>
              <a:rect l="l" t="t" r="r" b="b"/>
              <a:pathLst>
                <a:path w="419100" h="377825">
                  <a:moveTo>
                    <a:pt x="209292" y="0"/>
                  </a:moveTo>
                  <a:lnTo>
                    <a:pt x="161552" y="4985"/>
                  </a:lnTo>
                  <a:lnTo>
                    <a:pt x="117596" y="19186"/>
                  </a:lnTo>
                  <a:lnTo>
                    <a:pt x="78722" y="41469"/>
                  </a:lnTo>
                  <a:lnTo>
                    <a:pt x="46228" y="70700"/>
                  </a:lnTo>
                  <a:lnTo>
                    <a:pt x="21411" y="105746"/>
                  </a:lnTo>
                  <a:lnTo>
                    <a:pt x="5569" y="145474"/>
                  </a:lnTo>
                  <a:lnTo>
                    <a:pt x="0" y="188750"/>
                  </a:lnTo>
                  <a:lnTo>
                    <a:pt x="5569" y="232026"/>
                  </a:lnTo>
                  <a:lnTo>
                    <a:pt x="21411" y="271754"/>
                  </a:lnTo>
                  <a:lnTo>
                    <a:pt x="46228" y="306800"/>
                  </a:lnTo>
                  <a:lnTo>
                    <a:pt x="78722" y="336031"/>
                  </a:lnTo>
                  <a:lnTo>
                    <a:pt x="117596" y="358314"/>
                  </a:lnTo>
                  <a:lnTo>
                    <a:pt x="161552" y="372515"/>
                  </a:lnTo>
                  <a:lnTo>
                    <a:pt x="209292" y="377501"/>
                  </a:lnTo>
                  <a:lnTo>
                    <a:pt x="257374" y="372515"/>
                  </a:lnTo>
                  <a:lnTo>
                    <a:pt x="301495" y="358314"/>
                  </a:lnTo>
                  <a:lnTo>
                    <a:pt x="340401" y="336031"/>
                  </a:lnTo>
                  <a:lnTo>
                    <a:pt x="372842" y="306800"/>
                  </a:lnTo>
                  <a:lnTo>
                    <a:pt x="397564" y="271754"/>
                  </a:lnTo>
                  <a:lnTo>
                    <a:pt x="413316" y="232026"/>
                  </a:lnTo>
                  <a:lnTo>
                    <a:pt x="418845" y="188750"/>
                  </a:lnTo>
                  <a:lnTo>
                    <a:pt x="413316" y="145474"/>
                  </a:lnTo>
                  <a:lnTo>
                    <a:pt x="397564" y="105746"/>
                  </a:lnTo>
                  <a:lnTo>
                    <a:pt x="372842" y="70700"/>
                  </a:lnTo>
                  <a:lnTo>
                    <a:pt x="340401" y="41469"/>
                  </a:lnTo>
                  <a:lnTo>
                    <a:pt x="301495" y="19186"/>
                  </a:lnTo>
                  <a:lnTo>
                    <a:pt x="257374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20906" y="1978897"/>
              <a:ext cx="419100" cy="377825"/>
            </a:xfrm>
            <a:custGeom>
              <a:avLst/>
              <a:gdLst/>
              <a:ahLst/>
              <a:cxnLst/>
              <a:rect l="l" t="t" r="r" b="b"/>
              <a:pathLst>
                <a:path w="419100" h="377825">
                  <a:moveTo>
                    <a:pt x="418845" y="188750"/>
                  </a:moveTo>
                  <a:lnTo>
                    <a:pt x="413316" y="232026"/>
                  </a:lnTo>
                  <a:lnTo>
                    <a:pt x="397564" y="271754"/>
                  </a:lnTo>
                  <a:lnTo>
                    <a:pt x="372842" y="306800"/>
                  </a:lnTo>
                  <a:lnTo>
                    <a:pt x="340401" y="336031"/>
                  </a:lnTo>
                  <a:lnTo>
                    <a:pt x="301495" y="358314"/>
                  </a:lnTo>
                  <a:lnTo>
                    <a:pt x="257374" y="372515"/>
                  </a:lnTo>
                  <a:lnTo>
                    <a:pt x="209292" y="377501"/>
                  </a:lnTo>
                  <a:lnTo>
                    <a:pt x="161552" y="372515"/>
                  </a:lnTo>
                  <a:lnTo>
                    <a:pt x="117596" y="358314"/>
                  </a:lnTo>
                  <a:lnTo>
                    <a:pt x="78722" y="336031"/>
                  </a:lnTo>
                  <a:lnTo>
                    <a:pt x="46228" y="306800"/>
                  </a:lnTo>
                  <a:lnTo>
                    <a:pt x="21411" y="271754"/>
                  </a:lnTo>
                  <a:lnTo>
                    <a:pt x="5569" y="232026"/>
                  </a:lnTo>
                  <a:lnTo>
                    <a:pt x="0" y="188750"/>
                  </a:lnTo>
                  <a:lnTo>
                    <a:pt x="5569" y="145474"/>
                  </a:lnTo>
                  <a:lnTo>
                    <a:pt x="21411" y="105746"/>
                  </a:lnTo>
                  <a:lnTo>
                    <a:pt x="46228" y="70700"/>
                  </a:lnTo>
                  <a:lnTo>
                    <a:pt x="78722" y="41469"/>
                  </a:lnTo>
                  <a:lnTo>
                    <a:pt x="117596" y="19186"/>
                  </a:lnTo>
                  <a:lnTo>
                    <a:pt x="161552" y="4985"/>
                  </a:lnTo>
                  <a:lnTo>
                    <a:pt x="209292" y="0"/>
                  </a:lnTo>
                  <a:lnTo>
                    <a:pt x="257374" y="4985"/>
                  </a:lnTo>
                  <a:lnTo>
                    <a:pt x="301495" y="19186"/>
                  </a:lnTo>
                  <a:lnTo>
                    <a:pt x="340401" y="41469"/>
                  </a:lnTo>
                  <a:lnTo>
                    <a:pt x="372842" y="70700"/>
                  </a:lnTo>
                  <a:lnTo>
                    <a:pt x="397564" y="105746"/>
                  </a:lnTo>
                  <a:lnTo>
                    <a:pt x="413316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6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41289" y="2172813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7470" y="0"/>
                  </a:moveTo>
                  <a:lnTo>
                    <a:pt x="159503" y="5024"/>
                  </a:lnTo>
                  <a:lnTo>
                    <a:pt x="115680" y="19325"/>
                  </a:lnTo>
                  <a:lnTo>
                    <a:pt x="77180" y="41746"/>
                  </a:lnTo>
                  <a:lnTo>
                    <a:pt x="45183" y="71127"/>
                  </a:lnTo>
                  <a:lnTo>
                    <a:pt x="20867" y="106311"/>
                  </a:lnTo>
                  <a:lnTo>
                    <a:pt x="5413" y="146139"/>
                  </a:lnTo>
                  <a:lnTo>
                    <a:pt x="0" y="189454"/>
                  </a:lnTo>
                  <a:lnTo>
                    <a:pt x="5413" y="232583"/>
                  </a:lnTo>
                  <a:lnTo>
                    <a:pt x="20867" y="272253"/>
                  </a:lnTo>
                  <a:lnTo>
                    <a:pt x="45183" y="307307"/>
                  </a:lnTo>
                  <a:lnTo>
                    <a:pt x="77180" y="336588"/>
                  </a:lnTo>
                  <a:lnTo>
                    <a:pt x="115680" y="358936"/>
                  </a:lnTo>
                  <a:lnTo>
                    <a:pt x="159503" y="373195"/>
                  </a:lnTo>
                  <a:lnTo>
                    <a:pt x="207470" y="378205"/>
                  </a:lnTo>
                  <a:lnTo>
                    <a:pt x="255292" y="373195"/>
                  </a:lnTo>
                  <a:lnTo>
                    <a:pt x="299279" y="358936"/>
                  </a:lnTo>
                  <a:lnTo>
                    <a:pt x="338149" y="336588"/>
                  </a:lnTo>
                  <a:lnTo>
                    <a:pt x="370616" y="307307"/>
                  </a:lnTo>
                  <a:lnTo>
                    <a:pt x="395397" y="272253"/>
                  </a:lnTo>
                  <a:lnTo>
                    <a:pt x="411207" y="232583"/>
                  </a:lnTo>
                  <a:lnTo>
                    <a:pt x="416762" y="189454"/>
                  </a:lnTo>
                  <a:lnTo>
                    <a:pt x="411207" y="146139"/>
                  </a:lnTo>
                  <a:lnTo>
                    <a:pt x="395397" y="106311"/>
                  </a:lnTo>
                  <a:lnTo>
                    <a:pt x="370616" y="71127"/>
                  </a:lnTo>
                  <a:lnTo>
                    <a:pt x="338149" y="41746"/>
                  </a:lnTo>
                  <a:lnTo>
                    <a:pt x="299279" y="19325"/>
                  </a:lnTo>
                  <a:lnTo>
                    <a:pt x="255292" y="5024"/>
                  </a:lnTo>
                  <a:lnTo>
                    <a:pt x="20747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41289" y="2172813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9454"/>
                  </a:moveTo>
                  <a:lnTo>
                    <a:pt x="411207" y="232583"/>
                  </a:lnTo>
                  <a:lnTo>
                    <a:pt x="395397" y="272253"/>
                  </a:lnTo>
                  <a:lnTo>
                    <a:pt x="370616" y="307307"/>
                  </a:lnTo>
                  <a:lnTo>
                    <a:pt x="338149" y="336588"/>
                  </a:lnTo>
                  <a:lnTo>
                    <a:pt x="299279" y="358936"/>
                  </a:lnTo>
                  <a:lnTo>
                    <a:pt x="255292" y="373195"/>
                  </a:lnTo>
                  <a:lnTo>
                    <a:pt x="207470" y="378205"/>
                  </a:lnTo>
                  <a:lnTo>
                    <a:pt x="159503" y="373195"/>
                  </a:lnTo>
                  <a:lnTo>
                    <a:pt x="115680" y="358936"/>
                  </a:lnTo>
                  <a:lnTo>
                    <a:pt x="77180" y="336588"/>
                  </a:lnTo>
                  <a:lnTo>
                    <a:pt x="45183" y="307307"/>
                  </a:lnTo>
                  <a:lnTo>
                    <a:pt x="20867" y="272253"/>
                  </a:lnTo>
                  <a:lnTo>
                    <a:pt x="5413" y="232583"/>
                  </a:lnTo>
                  <a:lnTo>
                    <a:pt x="0" y="189454"/>
                  </a:lnTo>
                  <a:lnTo>
                    <a:pt x="5413" y="146139"/>
                  </a:lnTo>
                  <a:lnTo>
                    <a:pt x="20867" y="106311"/>
                  </a:lnTo>
                  <a:lnTo>
                    <a:pt x="45183" y="71127"/>
                  </a:lnTo>
                  <a:lnTo>
                    <a:pt x="77180" y="41746"/>
                  </a:lnTo>
                  <a:lnTo>
                    <a:pt x="115680" y="19325"/>
                  </a:lnTo>
                  <a:lnTo>
                    <a:pt x="159503" y="5024"/>
                  </a:lnTo>
                  <a:lnTo>
                    <a:pt x="207470" y="0"/>
                  </a:lnTo>
                  <a:lnTo>
                    <a:pt x="255292" y="5024"/>
                  </a:lnTo>
                  <a:lnTo>
                    <a:pt x="299279" y="19325"/>
                  </a:lnTo>
                  <a:lnTo>
                    <a:pt x="338149" y="41746"/>
                  </a:lnTo>
                  <a:lnTo>
                    <a:pt x="370616" y="71127"/>
                  </a:lnTo>
                  <a:lnTo>
                    <a:pt x="395397" y="106311"/>
                  </a:lnTo>
                  <a:lnTo>
                    <a:pt x="411207" y="146139"/>
                  </a:lnTo>
                  <a:lnTo>
                    <a:pt x="416762" y="189454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59070" y="2367432"/>
              <a:ext cx="417195" cy="376555"/>
            </a:xfrm>
            <a:custGeom>
              <a:avLst/>
              <a:gdLst/>
              <a:ahLst/>
              <a:cxnLst/>
              <a:rect l="l" t="t" r="r" b="b"/>
              <a:pathLst>
                <a:path w="417195" h="376555">
                  <a:moveTo>
                    <a:pt x="209292" y="0"/>
                  </a:moveTo>
                  <a:lnTo>
                    <a:pt x="161306" y="4986"/>
                  </a:lnTo>
                  <a:lnTo>
                    <a:pt x="117255" y="19191"/>
                  </a:lnTo>
                  <a:lnTo>
                    <a:pt x="78394" y="41487"/>
                  </a:lnTo>
                  <a:lnTo>
                    <a:pt x="45982" y="70744"/>
                  </a:lnTo>
                  <a:lnTo>
                    <a:pt x="21274" y="105832"/>
                  </a:lnTo>
                  <a:lnTo>
                    <a:pt x="5528" y="145622"/>
                  </a:lnTo>
                  <a:lnTo>
                    <a:pt x="0" y="188985"/>
                  </a:lnTo>
                  <a:lnTo>
                    <a:pt x="5528" y="232170"/>
                  </a:lnTo>
                  <a:lnTo>
                    <a:pt x="21274" y="271663"/>
                  </a:lnTo>
                  <a:lnTo>
                    <a:pt x="45982" y="306388"/>
                  </a:lnTo>
                  <a:lnTo>
                    <a:pt x="78394" y="335270"/>
                  </a:lnTo>
                  <a:lnTo>
                    <a:pt x="117255" y="357231"/>
                  </a:lnTo>
                  <a:lnTo>
                    <a:pt x="161306" y="371198"/>
                  </a:lnTo>
                  <a:lnTo>
                    <a:pt x="209292" y="376092"/>
                  </a:lnTo>
                  <a:lnTo>
                    <a:pt x="256603" y="371198"/>
                  </a:lnTo>
                  <a:lnTo>
                    <a:pt x="300171" y="357231"/>
                  </a:lnTo>
                  <a:lnTo>
                    <a:pt x="338708" y="335270"/>
                  </a:lnTo>
                  <a:lnTo>
                    <a:pt x="370923" y="306388"/>
                  </a:lnTo>
                  <a:lnTo>
                    <a:pt x="395530" y="271663"/>
                  </a:lnTo>
                  <a:lnTo>
                    <a:pt x="411239" y="232170"/>
                  </a:lnTo>
                  <a:lnTo>
                    <a:pt x="416762" y="188985"/>
                  </a:lnTo>
                  <a:lnTo>
                    <a:pt x="411239" y="145622"/>
                  </a:lnTo>
                  <a:lnTo>
                    <a:pt x="395530" y="105832"/>
                  </a:lnTo>
                  <a:lnTo>
                    <a:pt x="370923" y="70744"/>
                  </a:lnTo>
                  <a:lnTo>
                    <a:pt x="338708" y="41487"/>
                  </a:lnTo>
                  <a:lnTo>
                    <a:pt x="300171" y="19191"/>
                  </a:lnTo>
                  <a:lnTo>
                    <a:pt x="256603" y="4986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59070" y="2367432"/>
              <a:ext cx="417195" cy="376555"/>
            </a:xfrm>
            <a:custGeom>
              <a:avLst/>
              <a:gdLst/>
              <a:ahLst/>
              <a:cxnLst/>
              <a:rect l="l" t="t" r="r" b="b"/>
              <a:pathLst>
                <a:path w="417195" h="376555">
                  <a:moveTo>
                    <a:pt x="416762" y="188985"/>
                  </a:moveTo>
                  <a:lnTo>
                    <a:pt x="411239" y="232170"/>
                  </a:lnTo>
                  <a:lnTo>
                    <a:pt x="395530" y="271663"/>
                  </a:lnTo>
                  <a:lnTo>
                    <a:pt x="370923" y="306388"/>
                  </a:lnTo>
                  <a:lnTo>
                    <a:pt x="338708" y="335270"/>
                  </a:lnTo>
                  <a:lnTo>
                    <a:pt x="300171" y="357231"/>
                  </a:lnTo>
                  <a:lnTo>
                    <a:pt x="256603" y="371198"/>
                  </a:lnTo>
                  <a:lnTo>
                    <a:pt x="209292" y="376092"/>
                  </a:lnTo>
                  <a:lnTo>
                    <a:pt x="161306" y="371198"/>
                  </a:lnTo>
                  <a:lnTo>
                    <a:pt x="117255" y="357231"/>
                  </a:lnTo>
                  <a:lnTo>
                    <a:pt x="78394" y="335270"/>
                  </a:lnTo>
                  <a:lnTo>
                    <a:pt x="45982" y="306388"/>
                  </a:lnTo>
                  <a:lnTo>
                    <a:pt x="21274" y="271663"/>
                  </a:lnTo>
                  <a:lnTo>
                    <a:pt x="5528" y="232170"/>
                  </a:lnTo>
                  <a:lnTo>
                    <a:pt x="0" y="188985"/>
                  </a:lnTo>
                  <a:lnTo>
                    <a:pt x="5528" y="145622"/>
                  </a:lnTo>
                  <a:lnTo>
                    <a:pt x="21274" y="105832"/>
                  </a:lnTo>
                  <a:lnTo>
                    <a:pt x="45982" y="70744"/>
                  </a:lnTo>
                  <a:lnTo>
                    <a:pt x="78394" y="41487"/>
                  </a:lnTo>
                  <a:lnTo>
                    <a:pt x="117255" y="19191"/>
                  </a:lnTo>
                  <a:lnTo>
                    <a:pt x="161306" y="4986"/>
                  </a:lnTo>
                  <a:lnTo>
                    <a:pt x="209292" y="0"/>
                  </a:lnTo>
                  <a:lnTo>
                    <a:pt x="256603" y="4986"/>
                  </a:lnTo>
                  <a:lnTo>
                    <a:pt x="300171" y="19191"/>
                  </a:lnTo>
                  <a:lnTo>
                    <a:pt x="338708" y="41487"/>
                  </a:lnTo>
                  <a:lnTo>
                    <a:pt x="370923" y="70744"/>
                  </a:lnTo>
                  <a:lnTo>
                    <a:pt x="395530" y="105832"/>
                  </a:lnTo>
                  <a:lnTo>
                    <a:pt x="411239" y="145622"/>
                  </a:lnTo>
                  <a:lnTo>
                    <a:pt x="416762" y="188985"/>
                  </a:lnTo>
                  <a:close/>
                </a:path>
              </a:pathLst>
            </a:custGeom>
            <a:ln w="18337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12000" y="1165908"/>
              <a:ext cx="207645" cy="1837689"/>
            </a:xfrm>
            <a:custGeom>
              <a:avLst/>
              <a:gdLst/>
              <a:ahLst/>
              <a:cxnLst/>
              <a:rect l="l" t="t" r="r" b="b"/>
              <a:pathLst>
                <a:path w="207645" h="1837689">
                  <a:moveTo>
                    <a:pt x="207209" y="0"/>
                  </a:moveTo>
                  <a:lnTo>
                    <a:pt x="0" y="0"/>
                  </a:lnTo>
                  <a:lnTo>
                    <a:pt x="0" y="1837500"/>
                  </a:lnTo>
                  <a:lnTo>
                    <a:pt x="207209" y="1837500"/>
                  </a:lnTo>
                  <a:lnTo>
                    <a:pt x="207209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12000" y="1165908"/>
              <a:ext cx="207645" cy="1837689"/>
            </a:xfrm>
            <a:custGeom>
              <a:avLst/>
              <a:gdLst/>
              <a:ahLst/>
              <a:cxnLst/>
              <a:rect l="l" t="t" r="r" b="b"/>
              <a:pathLst>
                <a:path w="207645" h="1837689">
                  <a:moveTo>
                    <a:pt x="0" y="0"/>
                  </a:moveTo>
                  <a:lnTo>
                    <a:pt x="207209" y="0"/>
                  </a:lnTo>
                  <a:lnTo>
                    <a:pt x="207209" y="1837500"/>
                  </a:lnTo>
                  <a:lnTo>
                    <a:pt x="0" y="1837500"/>
                  </a:lnTo>
                  <a:lnTo>
                    <a:pt x="0" y="0"/>
                  </a:lnTo>
                  <a:close/>
                </a:path>
              </a:pathLst>
            </a:custGeom>
            <a:ln w="19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22673" y="2824587"/>
            <a:ext cx="114871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latin typeface="Times New Roman"/>
                <a:cs typeface="Times New Roman"/>
              </a:rPr>
              <a:t>Interception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3399" y="1660557"/>
            <a:ext cx="354330" cy="321945"/>
          </a:xfrm>
          <a:custGeom>
            <a:avLst/>
            <a:gdLst/>
            <a:ahLst/>
            <a:cxnLst/>
            <a:rect l="l" t="t" r="r" b="b"/>
            <a:pathLst>
              <a:path w="354330" h="321944">
                <a:moveTo>
                  <a:pt x="176417" y="0"/>
                </a:moveTo>
                <a:lnTo>
                  <a:pt x="129243" y="5765"/>
                </a:lnTo>
                <a:lnTo>
                  <a:pt x="87024" y="22024"/>
                </a:lnTo>
                <a:lnTo>
                  <a:pt x="51374" y="47216"/>
                </a:lnTo>
                <a:lnTo>
                  <a:pt x="23910" y="79785"/>
                </a:lnTo>
                <a:lnTo>
                  <a:pt x="6246" y="118170"/>
                </a:lnTo>
                <a:lnTo>
                  <a:pt x="0" y="160813"/>
                </a:lnTo>
                <a:lnTo>
                  <a:pt x="6246" y="203555"/>
                </a:lnTo>
                <a:lnTo>
                  <a:pt x="23910" y="242007"/>
                </a:lnTo>
                <a:lnTo>
                  <a:pt x="51374" y="274615"/>
                </a:lnTo>
                <a:lnTo>
                  <a:pt x="87024" y="299828"/>
                </a:lnTo>
                <a:lnTo>
                  <a:pt x="129243" y="316094"/>
                </a:lnTo>
                <a:lnTo>
                  <a:pt x="176417" y="321861"/>
                </a:lnTo>
                <a:lnTo>
                  <a:pt x="223466" y="316094"/>
                </a:lnTo>
                <a:lnTo>
                  <a:pt x="265864" y="299828"/>
                </a:lnTo>
                <a:lnTo>
                  <a:pt x="301870" y="274615"/>
                </a:lnTo>
                <a:lnTo>
                  <a:pt x="329743" y="242007"/>
                </a:lnTo>
                <a:lnTo>
                  <a:pt x="347744" y="203555"/>
                </a:lnTo>
                <a:lnTo>
                  <a:pt x="354131" y="160813"/>
                </a:lnTo>
                <a:lnTo>
                  <a:pt x="347744" y="118170"/>
                </a:lnTo>
                <a:lnTo>
                  <a:pt x="329743" y="79785"/>
                </a:lnTo>
                <a:lnTo>
                  <a:pt x="301870" y="47216"/>
                </a:lnTo>
                <a:lnTo>
                  <a:pt x="265864" y="22024"/>
                </a:lnTo>
                <a:lnTo>
                  <a:pt x="223466" y="5765"/>
                </a:lnTo>
                <a:lnTo>
                  <a:pt x="176417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9019" y="1660557"/>
            <a:ext cx="354330" cy="321945"/>
          </a:xfrm>
          <a:custGeom>
            <a:avLst/>
            <a:gdLst/>
            <a:ahLst/>
            <a:cxnLst/>
            <a:rect l="l" t="t" r="r" b="b"/>
            <a:pathLst>
              <a:path w="354330" h="321944">
                <a:moveTo>
                  <a:pt x="178341" y="0"/>
                </a:moveTo>
                <a:lnTo>
                  <a:pt x="131027" y="5765"/>
                </a:lnTo>
                <a:lnTo>
                  <a:pt x="88452" y="22024"/>
                </a:lnTo>
                <a:lnTo>
                  <a:pt x="52339" y="47216"/>
                </a:lnTo>
                <a:lnTo>
                  <a:pt x="24410" y="79785"/>
                </a:lnTo>
                <a:lnTo>
                  <a:pt x="6389" y="118170"/>
                </a:lnTo>
                <a:lnTo>
                  <a:pt x="0" y="160813"/>
                </a:lnTo>
                <a:lnTo>
                  <a:pt x="6389" y="203555"/>
                </a:lnTo>
                <a:lnTo>
                  <a:pt x="24410" y="242007"/>
                </a:lnTo>
                <a:lnTo>
                  <a:pt x="52339" y="274615"/>
                </a:lnTo>
                <a:lnTo>
                  <a:pt x="88452" y="299828"/>
                </a:lnTo>
                <a:lnTo>
                  <a:pt x="131027" y="316094"/>
                </a:lnTo>
                <a:lnTo>
                  <a:pt x="178341" y="321861"/>
                </a:lnTo>
                <a:lnTo>
                  <a:pt x="225248" y="316094"/>
                </a:lnTo>
                <a:lnTo>
                  <a:pt x="267290" y="299828"/>
                </a:lnTo>
                <a:lnTo>
                  <a:pt x="302833" y="274615"/>
                </a:lnTo>
                <a:lnTo>
                  <a:pt x="330243" y="242007"/>
                </a:lnTo>
                <a:lnTo>
                  <a:pt x="347886" y="203555"/>
                </a:lnTo>
                <a:lnTo>
                  <a:pt x="354131" y="160813"/>
                </a:lnTo>
                <a:lnTo>
                  <a:pt x="347886" y="118170"/>
                </a:lnTo>
                <a:lnTo>
                  <a:pt x="330243" y="79785"/>
                </a:lnTo>
                <a:lnTo>
                  <a:pt x="302833" y="47216"/>
                </a:lnTo>
                <a:lnTo>
                  <a:pt x="267290" y="22024"/>
                </a:lnTo>
                <a:lnTo>
                  <a:pt x="225248" y="5765"/>
                </a:lnTo>
                <a:lnTo>
                  <a:pt x="178341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486565" y="1305695"/>
            <a:ext cx="2753995" cy="1544320"/>
            <a:chOff x="1486565" y="1305695"/>
            <a:chExt cx="2753995" cy="1544320"/>
          </a:xfrm>
        </p:grpSpPr>
        <p:sp>
          <p:nvSpPr>
            <p:cNvPr id="43" name="object 43"/>
            <p:cNvSpPr/>
            <p:nvPr/>
          </p:nvSpPr>
          <p:spPr>
            <a:xfrm>
              <a:off x="1486565" y="1660557"/>
              <a:ext cx="354330" cy="321945"/>
            </a:xfrm>
            <a:custGeom>
              <a:avLst/>
              <a:gdLst/>
              <a:ahLst/>
              <a:cxnLst/>
              <a:rect l="l" t="t" r="r" b="b"/>
              <a:pathLst>
                <a:path w="354330" h="321944">
                  <a:moveTo>
                    <a:pt x="176414" y="0"/>
                  </a:moveTo>
                  <a:lnTo>
                    <a:pt x="129244" y="5765"/>
                  </a:lnTo>
                  <a:lnTo>
                    <a:pt x="87025" y="22024"/>
                  </a:lnTo>
                  <a:lnTo>
                    <a:pt x="51376" y="47216"/>
                  </a:lnTo>
                  <a:lnTo>
                    <a:pt x="23911" y="79785"/>
                  </a:lnTo>
                  <a:lnTo>
                    <a:pt x="6247" y="118170"/>
                  </a:lnTo>
                  <a:lnTo>
                    <a:pt x="0" y="160813"/>
                  </a:lnTo>
                  <a:lnTo>
                    <a:pt x="6247" y="203555"/>
                  </a:lnTo>
                  <a:lnTo>
                    <a:pt x="23911" y="242007"/>
                  </a:lnTo>
                  <a:lnTo>
                    <a:pt x="51376" y="274615"/>
                  </a:lnTo>
                  <a:lnTo>
                    <a:pt x="87025" y="299828"/>
                  </a:lnTo>
                  <a:lnTo>
                    <a:pt x="129244" y="316094"/>
                  </a:lnTo>
                  <a:lnTo>
                    <a:pt x="176414" y="321861"/>
                  </a:lnTo>
                  <a:lnTo>
                    <a:pt x="224133" y="316094"/>
                  </a:lnTo>
                  <a:lnTo>
                    <a:pt x="266719" y="299828"/>
                  </a:lnTo>
                  <a:lnTo>
                    <a:pt x="302592" y="274615"/>
                  </a:lnTo>
                  <a:lnTo>
                    <a:pt x="330171" y="242007"/>
                  </a:lnTo>
                  <a:lnTo>
                    <a:pt x="347877" y="203555"/>
                  </a:lnTo>
                  <a:lnTo>
                    <a:pt x="354131" y="160813"/>
                  </a:lnTo>
                  <a:lnTo>
                    <a:pt x="347877" y="118170"/>
                  </a:lnTo>
                  <a:lnTo>
                    <a:pt x="330171" y="79785"/>
                  </a:lnTo>
                  <a:lnTo>
                    <a:pt x="302592" y="47216"/>
                  </a:lnTo>
                  <a:lnTo>
                    <a:pt x="266719" y="22024"/>
                  </a:lnTo>
                  <a:lnTo>
                    <a:pt x="224133" y="5765"/>
                  </a:lnTo>
                  <a:lnTo>
                    <a:pt x="176414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5872" y="1314514"/>
              <a:ext cx="1123950" cy="1014094"/>
            </a:xfrm>
            <a:custGeom>
              <a:avLst/>
              <a:gdLst/>
              <a:ahLst/>
              <a:cxnLst/>
              <a:rect l="l" t="t" r="r" b="b"/>
              <a:pathLst>
                <a:path w="1123950" h="1014094">
                  <a:moveTo>
                    <a:pt x="1123879" y="706875"/>
                  </a:moveTo>
                  <a:lnTo>
                    <a:pt x="1123879" y="1013947"/>
                  </a:lnTo>
                  <a:lnTo>
                    <a:pt x="0" y="1013947"/>
                  </a:lnTo>
                  <a:lnTo>
                    <a:pt x="0" y="712040"/>
                  </a:lnTo>
                </a:path>
                <a:path w="1123950" h="1014094">
                  <a:moveTo>
                    <a:pt x="0" y="301906"/>
                  </a:moveTo>
                  <a:lnTo>
                    <a:pt x="0" y="0"/>
                  </a:lnTo>
                  <a:lnTo>
                    <a:pt x="1123879" y="0"/>
                  </a:lnTo>
                  <a:lnTo>
                    <a:pt x="1123879" y="301906"/>
                  </a:lnTo>
                </a:path>
              </a:pathLst>
            </a:custGeom>
            <a:ln w="18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68977" y="2021390"/>
              <a:ext cx="1669414" cy="0"/>
            </a:xfrm>
            <a:custGeom>
              <a:avLst/>
              <a:gdLst/>
              <a:ahLst/>
              <a:cxnLst/>
              <a:rect l="l" t="t" r="r" b="b"/>
              <a:pathLst>
                <a:path w="1669414">
                  <a:moveTo>
                    <a:pt x="1669211" y="0"/>
                  </a:moveTo>
                  <a:lnTo>
                    <a:pt x="1669211" y="0"/>
                  </a:lnTo>
                  <a:lnTo>
                    <a:pt x="1565866" y="0"/>
                  </a:lnTo>
                </a:path>
                <a:path w="1669414">
                  <a:moveTo>
                    <a:pt x="1512762" y="0"/>
                  </a:moveTo>
                  <a:lnTo>
                    <a:pt x="1512762" y="0"/>
                  </a:lnTo>
                  <a:lnTo>
                    <a:pt x="1408637" y="0"/>
                  </a:lnTo>
                </a:path>
                <a:path w="1669414">
                  <a:moveTo>
                    <a:pt x="1356314" y="0"/>
                  </a:moveTo>
                  <a:lnTo>
                    <a:pt x="1356314" y="0"/>
                  </a:lnTo>
                  <a:lnTo>
                    <a:pt x="1252448" y="0"/>
                  </a:lnTo>
                </a:path>
                <a:path w="1669414">
                  <a:moveTo>
                    <a:pt x="1199344" y="0"/>
                  </a:moveTo>
                  <a:lnTo>
                    <a:pt x="1199344" y="0"/>
                  </a:lnTo>
                  <a:lnTo>
                    <a:pt x="1096000" y="0"/>
                  </a:lnTo>
                </a:path>
                <a:path w="1669414">
                  <a:moveTo>
                    <a:pt x="1042896" y="0"/>
                  </a:moveTo>
                  <a:lnTo>
                    <a:pt x="1042896" y="0"/>
                  </a:lnTo>
                  <a:lnTo>
                    <a:pt x="939030" y="0"/>
                  </a:lnTo>
                </a:path>
                <a:path w="1669414">
                  <a:moveTo>
                    <a:pt x="886707" y="0"/>
                  </a:moveTo>
                  <a:lnTo>
                    <a:pt x="886707" y="0"/>
                  </a:lnTo>
                  <a:lnTo>
                    <a:pt x="782582" y="0"/>
                  </a:lnTo>
                </a:path>
                <a:path w="1669414">
                  <a:moveTo>
                    <a:pt x="729477" y="0"/>
                  </a:moveTo>
                  <a:lnTo>
                    <a:pt x="729477" y="0"/>
                  </a:lnTo>
                  <a:lnTo>
                    <a:pt x="626133" y="0"/>
                  </a:lnTo>
                </a:path>
                <a:path w="1669414">
                  <a:moveTo>
                    <a:pt x="573289" y="0"/>
                  </a:moveTo>
                  <a:lnTo>
                    <a:pt x="573289" y="0"/>
                  </a:lnTo>
                  <a:lnTo>
                    <a:pt x="469814" y="0"/>
                  </a:lnTo>
                </a:path>
                <a:path w="1669414">
                  <a:moveTo>
                    <a:pt x="416814" y="0"/>
                  </a:moveTo>
                  <a:lnTo>
                    <a:pt x="416814" y="0"/>
                  </a:lnTo>
                  <a:lnTo>
                    <a:pt x="312767" y="0"/>
                  </a:lnTo>
                </a:path>
                <a:path w="1669414">
                  <a:moveTo>
                    <a:pt x="260418" y="0"/>
                  </a:moveTo>
                  <a:lnTo>
                    <a:pt x="260418" y="0"/>
                  </a:lnTo>
                  <a:lnTo>
                    <a:pt x="156396" y="0"/>
                  </a:lnTo>
                </a:path>
                <a:path w="1669414">
                  <a:moveTo>
                    <a:pt x="103396" y="0"/>
                  </a:moveTo>
                  <a:lnTo>
                    <a:pt x="103396" y="0"/>
                  </a:lnTo>
                  <a:lnTo>
                    <a:pt x="0" y="0"/>
                  </a:lnTo>
                </a:path>
              </a:pathLst>
            </a:custGeom>
            <a:ln w="18434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96297" y="1621586"/>
              <a:ext cx="1515110" cy="0"/>
            </a:xfrm>
            <a:custGeom>
              <a:avLst/>
              <a:gdLst/>
              <a:ahLst/>
              <a:cxnLst/>
              <a:rect l="l" t="t" r="r" b="b"/>
              <a:pathLst>
                <a:path w="1515110">
                  <a:moveTo>
                    <a:pt x="0" y="0"/>
                  </a:moveTo>
                  <a:lnTo>
                    <a:pt x="1514819" y="0"/>
                  </a:lnTo>
                </a:path>
              </a:pathLst>
            </a:custGeom>
            <a:ln w="17483">
              <a:solidFill>
                <a:srgbClr val="8A8A8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62185" y="1660557"/>
              <a:ext cx="356235" cy="321945"/>
            </a:xfrm>
            <a:custGeom>
              <a:avLst/>
              <a:gdLst/>
              <a:ahLst/>
              <a:cxnLst/>
              <a:rect l="l" t="t" r="r" b="b"/>
              <a:pathLst>
                <a:path w="356235" h="321944">
                  <a:moveTo>
                    <a:pt x="177716" y="0"/>
                  </a:moveTo>
                  <a:lnTo>
                    <a:pt x="130666" y="5765"/>
                  </a:lnTo>
                  <a:lnTo>
                    <a:pt x="88267" y="22024"/>
                  </a:lnTo>
                  <a:lnTo>
                    <a:pt x="52261" y="47216"/>
                  </a:lnTo>
                  <a:lnTo>
                    <a:pt x="24387" y="79785"/>
                  </a:lnTo>
                  <a:lnTo>
                    <a:pt x="6386" y="118170"/>
                  </a:lnTo>
                  <a:lnTo>
                    <a:pt x="0" y="160813"/>
                  </a:lnTo>
                  <a:lnTo>
                    <a:pt x="6386" y="203555"/>
                  </a:lnTo>
                  <a:lnTo>
                    <a:pt x="24387" y="242007"/>
                  </a:lnTo>
                  <a:lnTo>
                    <a:pt x="52261" y="274615"/>
                  </a:lnTo>
                  <a:lnTo>
                    <a:pt x="88267" y="299828"/>
                  </a:lnTo>
                  <a:lnTo>
                    <a:pt x="130666" y="316094"/>
                  </a:lnTo>
                  <a:lnTo>
                    <a:pt x="177716" y="321861"/>
                  </a:lnTo>
                  <a:lnTo>
                    <a:pt x="225029" y="316094"/>
                  </a:lnTo>
                  <a:lnTo>
                    <a:pt x="267604" y="299828"/>
                  </a:lnTo>
                  <a:lnTo>
                    <a:pt x="303718" y="274615"/>
                  </a:lnTo>
                  <a:lnTo>
                    <a:pt x="331646" y="242007"/>
                  </a:lnTo>
                  <a:lnTo>
                    <a:pt x="349667" y="203555"/>
                  </a:lnTo>
                  <a:lnTo>
                    <a:pt x="356057" y="160813"/>
                  </a:lnTo>
                  <a:lnTo>
                    <a:pt x="349667" y="118170"/>
                  </a:lnTo>
                  <a:lnTo>
                    <a:pt x="331646" y="79785"/>
                  </a:lnTo>
                  <a:lnTo>
                    <a:pt x="303718" y="47216"/>
                  </a:lnTo>
                  <a:lnTo>
                    <a:pt x="267604" y="22024"/>
                  </a:lnTo>
                  <a:lnTo>
                    <a:pt x="225029" y="5765"/>
                  </a:lnTo>
                  <a:lnTo>
                    <a:pt x="177716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23108" y="1660557"/>
              <a:ext cx="1307465" cy="320040"/>
            </a:xfrm>
            <a:custGeom>
              <a:avLst/>
              <a:gdLst/>
              <a:ahLst/>
              <a:cxnLst/>
              <a:rect l="l" t="t" r="r" b="b"/>
              <a:pathLst>
                <a:path w="1307464" h="320039">
                  <a:moveTo>
                    <a:pt x="354001" y="160813"/>
                  </a:moveTo>
                  <a:lnTo>
                    <a:pt x="348274" y="203540"/>
                  </a:lnTo>
                  <a:lnTo>
                    <a:pt x="330833" y="241807"/>
                  </a:lnTo>
                  <a:lnTo>
                    <a:pt x="323023" y="249554"/>
                  </a:lnTo>
                </a:path>
                <a:path w="1307464" h="320039">
                  <a:moveTo>
                    <a:pt x="287620" y="284534"/>
                  </a:moveTo>
                  <a:lnTo>
                    <a:pt x="266275" y="298385"/>
                  </a:lnTo>
                  <a:lnTo>
                    <a:pt x="224885" y="314819"/>
                  </a:lnTo>
                  <a:lnTo>
                    <a:pt x="193855" y="319983"/>
                  </a:lnTo>
                </a:path>
                <a:path w="1307464" h="320039">
                  <a:moveTo>
                    <a:pt x="142808" y="316462"/>
                  </a:moveTo>
                  <a:lnTo>
                    <a:pt x="129245" y="314819"/>
                  </a:lnTo>
                  <a:lnTo>
                    <a:pt x="87882" y="298385"/>
                  </a:lnTo>
                  <a:lnTo>
                    <a:pt x="51047" y="273970"/>
                  </a:lnTo>
                </a:path>
                <a:path w="1307464" h="320039">
                  <a:moveTo>
                    <a:pt x="21319" y="234999"/>
                  </a:moveTo>
                  <a:lnTo>
                    <a:pt x="5805" y="203540"/>
                  </a:lnTo>
                  <a:lnTo>
                    <a:pt x="0" y="160813"/>
                  </a:lnTo>
                  <a:lnTo>
                    <a:pt x="1926" y="145084"/>
                  </a:lnTo>
                </a:path>
                <a:path w="1307464" h="320039">
                  <a:moveTo>
                    <a:pt x="15514" y="99070"/>
                  </a:moveTo>
                  <a:lnTo>
                    <a:pt x="23272" y="79819"/>
                  </a:lnTo>
                  <a:lnTo>
                    <a:pt x="51047" y="47891"/>
                  </a:lnTo>
                  <a:lnTo>
                    <a:pt x="80124" y="28641"/>
                  </a:lnTo>
                </a:path>
                <a:path w="1307464" h="320039">
                  <a:moveTo>
                    <a:pt x="127293" y="7042"/>
                  </a:moveTo>
                  <a:lnTo>
                    <a:pt x="129245" y="7042"/>
                  </a:lnTo>
                  <a:lnTo>
                    <a:pt x="175764" y="0"/>
                  </a:lnTo>
                  <a:lnTo>
                    <a:pt x="224885" y="7042"/>
                  </a:lnTo>
                  <a:lnTo>
                    <a:pt x="228789" y="8686"/>
                  </a:lnTo>
                </a:path>
                <a:path w="1307464" h="320039">
                  <a:moveTo>
                    <a:pt x="275906" y="28641"/>
                  </a:moveTo>
                  <a:lnTo>
                    <a:pt x="302979" y="47891"/>
                  </a:lnTo>
                  <a:lnTo>
                    <a:pt x="330833" y="79819"/>
                  </a:lnTo>
                  <a:lnTo>
                    <a:pt x="340464" y="100948"/>
                  </a:lnTo>
                </a:path>
                <a:path w="1307464" h="320039">
                  <a:moveTo>
                    <a:pt x="352178" y="146962"/>
                  </a:moveTo>
                  <a:lnTo>
                    <a:pt x="354001" y="160813"/>
                  </a:lnTo>
                </a:path>
                <a:path w="1307464" h="320039">
                  <a:moveTo>
                    <a:pt x="831677" y="160813"/>
                  </a:moveTo>
                  <a:lnTo>
                    <a:pt x="825950" y="203540"/>
                  </a:lnTo>
                  <a:lnTo>
                    <a:pt x="806426" y="241807"/>
                  </a:lnTo>
                  <a:lnTo>
                    <a:pt x="800699" y="249554"/>
                  </a:lnTo>
                </a:path>
                <a:path w="1307464" h="320039">
                  <a:moveTo>
                    <a:pt x="765036" y="284534"/>
                  </a:moveTo>
                  <a:lnTo>
                    <a:pt x="743691" y="298385"/>
                  </a:lnTo>
                  <a:lnTo>
                    <a:pt x="700479" y="314819"/>
                  </a:lnTo>
                  <a:lnTo>
                    <a:pt x="671323" y="319983"/>
                  </a:lnTo>
                </a:path>
                <a:path w="1307464" h="320039">
                  <a:moveTo>
                    <a:pt x="618480" y="316462"/>
                  </a:moveTo>
                  <a:lnTo>
                    <a:pt x="606765" y="314819"/>
                  </a:lnTo>
                  <a:lnTo>
                    <a:pt x="563553" y="298385"/>
                  </a:lnTo>
                  <a:lnTo>
                    <a:pt x="528671" y="273970"/>
                  </a:lnTo>
                </a:path>
                <a:path w="1307464" h="320039">
                  <a:moveTo>
                    <a:pt x="496913" y="234999"/>
                  </a:moveTo>
                  <a:lnTo>
                    <a:pt x="483377" y="203540"/>
                  </a:lnTo>
                  <a:lnTo>
                    <a:pt x="475567" y="160813"/>
                  </a:lnTo>
                  <a:lnTo>
                    <a:pt x="479472" y="145084"/>
                  </a:lnTo>
                </a:path>
                <a:path w="1307464" h="320039">
                  <a:moveTo>
                    <a:pt x="491186" y="99070"/>
                  </a:moveTo>
                  <a:lnTo>
                    <a:pt x="500818" y="79819"/>
                  </a:lnTo>
                  <a:lnTo>
                    <a:pt x="528671" y="47891"/>
                  </a:lnTo>
                  <a:lnTo>
                    <a:pt x="555744" y="28641"/>
                  </a:lnTo>
                </a:path>
                <a:path w="1307464" h="320039">
                  <a:moveTo>
                    <a:pt x="602861" y="7042"/>
                  </a:moveTo>
                  <a:lnTo>
                    <a:pt x="606765" y="7042"/>
                  </a:lnTo>
                  <a:lnTo>
                    <a:pt x="653362" y="0"/>
                  </a:lnTo>
                  <a:lnTo>
                    <a:pt x="700479" y="7042"/>
                  </a:lnTo>
                  <a:lnTo>
                    <a:pt x="706205" y="8686"/>
                  </a:lnTo>
                </a:path>
                <a:path w="1307464" h="320039">
                  <a:moveTo>
                    <a:pt x="753583" y="28641"/>
                  </a:moveTo>
                  <a:lnTo>
                    <a:pt x="778573" y="47891"/>
                  </a:lnTo>
                  <a:lnTo>
                    <a:pt x="806426" y="79819"/>
                  </a:lnTo>
                  <a:lnTo>
                    <a:pt x="816058" y="100948"/>
                  </a:lnTo>
                </a:path>
                <a:path w="1307464" h="320039">
                  <a:moveTo>
                    <a:pt x="829855" y="146962"/>
                  </a:moveTo>
                  <a:lnTo>
                    <a:pt x="831677" y="160813"/>
                  </a:lnTo>
                </a:path>
                <a:path w="1307464" h="320039">
                  <a:moveTo>
                    <a:pt x="1307270" y="160813"/>
                  </a:moveTo>
                  <a:lnTo>
                    <a:pt x="1301544" y="203540"/>
                  </a:lnTo>
                  <a:lnTo>
                    <a:pt x="1284103" y="241807"/>
                  </a:lnTo>
                  <a:lnTo>
                    <a:pt x="1278115" y="249554"/>
                  </a:lnTo>
                </a:path>
                <a:path w="1307464" h="320039">
                  <a:moveTo>
                    <a:pt x="1242713" y="284534"/>
                  </a:moveTo>
                  <a:lnTo>
                    <a:pt x="1221367" y="298385"/>
                  </a:lnTo>
                  <a:lnTo>
                    <a:pt x="1178155" y="314819"/>
                  </a:lnTo>
                  <a:lnTo>
                    <a:pt x="1146917" y="319983"/>
                  </a:lnTo>
                </a:path>
                <a:path w="1307464" h="320039">
                  <a:moveTo>
                    <a:pt x="1095896" y="316462"/>
                  </a:moveTo>
                  <a:lnTo>
                    <a:pt x="1084442" y="314819"/>
                  </a:lnTo>
                  <a:lnTo>
                    <a:pt x="1040969" y="298385"/>
                  </a:lnTo>
                  <a:lnTo>
                    <a:pt x="1006087" y="273970"/>
                  </a:lnTo>
                  <a:lnTo>
                    <a:pt x="1004265" y="273970"/>
                  </a:lnTo>
                </a:path>
                <a:path w="1307464" h="320039">
                  <a:moveTo>
                    <a:pt x="974589" y="234999"/>
                  </a:moveTo>
                  <a:lnTo>
                    <a:pt x="958970" y="203540"/>
                  </a:lnTo>
                  <a:lnTo>
                    <a:pt x="953243" y="160813"/>
                  </a:lnTo>
                  <a:lnTo>
                    <a:pt x="955066" y="145084"/>
                  </a:lnTo>
                </a:path>
                <a:path w="1307464" h="320039">
                  <a:moveTo>
                    <a:pt x="968602" y="99070"/>
                  </a:moveTo>
                  <a:lnTo>
                    <a:pt x="976411" y="79819"/>
                  </a:lnTo>
                  <a:lnTo>
                    <a:pt x="1006087" y="47891"/>
                  </a:lnTo>
                  <a:lnTo>
                    <a:pt x="1033420" y="28641"/>
                  </a:lnTo>
                </a:path>
                <a:path w="1307464" h="320039">
                  <a:moveTo>
                    <a:pt x="1080537" y="7042"/>
                  </a:moveTo>
                  <a:lnTo>
                    <a:pt x="1084442" y="7042"/>
                  </a:lnTo>
                  <a:lnTo>
                    <a:pt x="1130778" y="0"/>
                  </a:lnTo>
                  <a:lnTo>
                    <a:pt x="1178155" y="7042"/>
                  </a:lnTo>
                  <a:lnTo>
                    <a:pt x="1183882" y="8686"/>
                  </a:lnTo>
                </a:path>
                <a:path w="1307464" h="320039">
                  <a:moveTo>
                    <a:pt x="1229176" y="28641"/>
                  </a:moveTo>
                  <a:lnTo>
                    <a:pt x="1256249" y="47891"/>
                  </a:lnTo>
                  <a:lnTo>
                    <a:pt x="1284103" y="79819"/>
                  </a:lnTo>
                  <a:lnTo>
                    <a:pt x="1293734" y="100948"/>
                  </a:lnTo>
                </a:path>
                <a:path w="1307464" h="320039">
                  <a:moveTo>
                    <a:pt x="1305448" y="146962"/>
                  </a:moveTo>
                  <a:lnTo>
                    <a:pt x="1307270" y="160813"/>
                  </a:lnTo>
                </a:path>
              </a:pathLst>
            </a:custGeom>
            <a:ln w="18434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39731" y="1660557"/>
              <a:ext cx="354330" cy="321945"/>
            </a:xfrm>
            <a:custGeom>
              <a:avLst/>
              <a:gdLst/>
              <a:ahLst/>
              <a:cxnLst/>
              <a:rect l="l" t="t" r="r" b="b"/>
              <a:pathLst>
                <a:path w="354330" h="321944">
                  <a:moveTo>
                    <a:pt x="171911" y="0"/>
                  </a:moveTo>
                  <a:lnTo>
                    <a:pt x="125157" y="7421"/>
                  </a:lnTo>
                  <a:lnTo>
                    <a:pt x="83539" y="25093"/>
                  </a:lnTo>
                  <a:lnTo>
                    <a:pt x="48636" y="51413"/>
                  </a:lnTo>
                  <a:lnTo>
                    <a:pt x="22026" y="84776"/>
                  </a:lnTo>
                  <a:lnTo>
                    <a:pt x="5288" y="123577"/>
                  </a:lnTo>
                  <a:lnTo>
                    <a:pt x="0" y="166213"/>
                  </a:lnTo>
                  <a:lnTo>
                    <a:pt x="8168" y="208588"/>
                  </a:lnTo>
                  <a:lnTo>
                    <a:pt x="27646" y="246267"/>
                  </a:lnTo>
                  <a:lnTo>
                    <a:pt x="56709" y="277843"/>
                  </a:lnTo>
                  <a:lnTo>
                    <a:pt x="93633" y="301906"/>
                  </a:lnTo>
                  <a:lnTo>
                    <a:pt x="136696" y="317049"/>
                  </a:lnTo>
                  <a:lnTo>
                    <a:pt x="184172" y="321861"/>
                  </a:lnTo>
                  <a:lnTo>
                    <a:pt x="230917" y="314440"/>
                  </a:lnTo>
                  <a:lnTo>
                    <a:pt x="272471" y="296768"/>
                  </a:lnTo>
                  <a:lnTo>
                    <a:pt x="307203" y="270448"/>
                  </a:lnTo>
                  <a:lnTo>
                    <a:pt x="333478" y="237085"/>
                  </a:lnTo>
                  <a:lnTo>
                    <a:pt x="349665" y="198284"/>
                  </a:lnTo>
                  <a:lnTo>
                    <a:pt x="354131" y="155648"/>
                  </a:lnTo>
                  <a:lnTo>
                    <a:pt x="346785" y="113273"/>
                  </a:lnTo>
                  <a:lnTo>
                    <a:pt x="327858" y="75594"/>
                  </a:lnTo>
                  <a:lnTo>
                    <a:pt x="299130" y="44018"/>
                  </a:lnTo>
                  <a:lnTo>
                    <a:pt x="262377" y="19954"/>
                  </a:lnTo>
                  <a:lnTo>
                    <a:pt x="219378" y="4812"/>
                  </a:lnTo>
                  <a:lnTo>
                    <a:pt x="171911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38936" y="1877949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30" h="320039">
                  <a:moveTo>
                    <a:pt x="172536" y="0"/>
                  </a:moveTo>
                  <a:lnTo>
                    <a:pt x="125518" y="7372"/>
                  </a:lnTo>
                  <a:lnTo>
                    <a:pt x="83724" y="24937"/>
                  </a:lnTo>
                  <a:lnTo>
                    <a:pt x="48714" y="51149"/>
                  </a:lnTo>
                  <a:lnTo>
                    <a:pt x="22049" y="84463"/>
                  </a:lnTo>
                  <a:lnTo>
                    <a:pt x="5291" y="123332"/>
                  </a:lnTo>
                  <a:lnTo>
                    <a:pt x="0" y="166213"/>
                  </a:lnTo>
                  <a:lnTo>
                    <a:pt x="8168" y="208416"/>
                  </a:lnTo>
                  <a:lnTo>
                    <a:pt x="27646" y="245989"/>
                  </a:lnTo>
                  <a:lnTo>
                    <a:pt x="56709" y="277432"/>
                  </a:lnTo>
                  <a:lnTo>
                    <a:pt x="93633" y="301246"/>
                  </a:lnTo>
                  <a:lnTo>
                    <a:pt x="136696" y="315929"/>
                  </a:lnTo>
                  <a:lnTo>
                    <a:pt x="184172" y="319983"/>
                  </a:lnTo>
                  <a:lnTo>
                    <a:pt x="230908" y="313353"/>
                  </a:lnTo>
                  <a:lnTo>
                    <a:pt x="272460" y="296211"/>
                  </a:lnTo>
                  <a:lnTo>
                    <a:pt x="307193" y="270213"/>
                  </a:lnTo>
                  <a:lnTo>
                    <a:pt x="333472" y="237016"/>
                  </a:lnTo>
                  <a:lnTo>
                    <a:pt x="349663" y="198275"/>
                  </a:lnTo>
                  <a:lnTo>
                    <a:pt x="354131" y="155648"/>
                  </a:lnTo>
                  <a:lnTo>
                    <a:pt x="346779" y="113273"/>
                  </a:lnTo>
                  <a:lnTo>
                    <a:pt x="327870" y="75594"/>
                  </a:lnTo>
                  <a:lnTo>
                    <a:pt x="299198" y="44018"/>
                  </a:lnTo>
                  <a:lnTo>
                    <a:pt x="262556" y="19954"/>
                  </a:lnTo>
                  <a:lnTo>
                    <a:pt x="219738" y="4812"/>
                  </a:lnTo>
                  <a:lnTo>
                    <a:pt x="172536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38792" y="2095340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29" h="320039">
                  <a:moveTo>
                    <a:pt x="171937" y="0"/>
                  </a:moveTo>
                  <a:lnTo>
                    <a:pt x="125161" y="7249"/>
                  </a:lnTo>
                  <a:lnTo>
                    <a:pt x="83529" y="24502"/>
                  </a:lnTo>
                  <a:lnTo>
                    <a:pt x="48620" y="50298"/>
                  </a:lnTo>
                  <a:lnTo>
                    <a:pt x="22010" y="83176"/>
                  </a:lnTo>
                  <a:lnTo>
                    <a:pt x="5277" y="121675"/>
                  </a:lnTo>
                  <a:lnTo>
                    <a:pt x="0" y="164335"/>
                  </a:lnTo>
                  <a:lnTo>
                    <a:pt x="8154" y="207327"/>
                  </a:lnTo>
                  <a:lnTo>
                    <a:pt x="27600" y="245415"/>
                  </a:lnTo>
                  <a:lnTo>
                    <a:pt x="56592" y="277139"/>
                  </a:lnTo>
                  <a:lnTo>
                    <a:pt x="93385" y="301037"/>
                  </a:lnTo>
                  <a:lnTo>
                    <a:pt x="136233" y="315649"/>
                  </a:lnTo>
                  <a:lnTo>
                    <a:pt x="183391" y="319514"/>
                  </a:lnTo>
                  <a:lnTo>
                    <a:pt x="230477" y="312837"/>
                  </a:lnTo>
                  <a:lnTo>
                    <a:pt x="272264" y="295759"/>
                  </a:lnTo>
                  <a:lnTo>
                    <a:pt x="307138" y="269890"/>
                  </a:lnTo>
                  <a:lnTo>
                    <a:pt x="333486" y="236842"/>
                  </a:lnTo>
                  <a:lnTo>
                    <a:pt x="349696" y="198224"/>
                  </a:lnTo>
                  <a:lnTo>
                    <a:pt x="354157" y="155648"/>
                  </a:lnTo>
                  <a:lnTo>
                    <a:pt x="346751" y="113143"/>
                  </a:lnTo>
                  <a:lnTo>
                    <a:pt x="327798" y="75176"/>
                  </a:lnTo>
                  <a:lnTo>
                    <a:pt x="299068" y="43314"/>
                  </a:lnTo>
                  <a:lnTo>
                    <a:pt x="262333" y="19120"/>
                  </a:lnTo>
                  <a:lnTo>
                    <a:pt x="219366" y="4160"/>
                  </a:lnTo>
                  <a:lnTo>
                    <a:pt x="171937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338023" y="2312732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29" h="320039">
                  <a:moveTo>
                    <a:pt x="171807" y="0"/>
                  </a:moveTo>
                  <a:lnTo>
                    <a:pt x="125041" y="6678"/>
                  </a:lnTo>
                  <a:lnTo>
                    <a:pt x="83416" y="23772"/>
                  </a:lnTo>
                  <a:lnTo>
                    <a:pt x="48516" y="49682"/>
                  </a:lnTo>
                  <a:lnTo>
                    <a:pt x="21924" y="82810"/>
                  </a:lnTo>
                  <a:lnTo>
                    <a:pt x="5224" y="121561"/>
                  </a:lnTo>
                  <a:lnTo>
                    <a:pt x="0" y="164335"/>
                  </a:lnTo>
                  <a:lnTo>
                    <a:pt x="8173" y="206626"/>
                  </a:lnTo>
                  <a:lnTo>
                    <a:pt x="27641" y="244424"/>
                  </a:lnTo>
                  <a:lnTo>
                    <a:pt x="56683" y="276170"/>
                  </a:lnTo>
                  <a:lnTo>
                    <a:pt x="93578" y="300307"/>
                  </a:lnTo>
                  <a:lnTo>
                    <a:pt x="136604" y="315274"/>
                  </a:lnTo>
                  <a:lnTo>
                    <a:pt x="184042" y="319514"/>
                  </a:lnTo>
                  <a:lnTo>
                    <a:pt x="230799" y="312125"/>
                  </a:lnTo>
                  <a:lnTo>
                    <a:pt x="272365" y="294524"/>
                  </a:lnTo>
                  <a:lnTo>
                    <a:pt x="307105" y="268276"/>
                  </a:lnTo>
                  <a:lnTo>
                    <a:pt x="333385" y="234946"/>
                  </a:lnTo>
                  <a:lnTo>
                    <a:pt x="349570" y="196099"/>
                  </a:lnTo>
                  <a:lnTo>
                    <a:pt x="354027" y="153301"/>
                  </a:lnTo>
                  <a:lnTo>
                    <a:pt x="346711" y="111132"/>
                  </a:lnTo>
                  <a:lnTo>
                    <a:pt x="327783" y="73646"/>
                  </a:lnTo>
                  <a:lnTo>
                    <a:pt x="299035" y="42316"/>
                  </a:lnTo>
                  <a:lnTo>
                    <a:pt x="262261" y="18615"/>
                  </a:lnTo>
                  <a:lnTo>
                    <a:pt x="219254" y="4019"/>
                  </a:lnTo>
                  <a:lnTo>
                    <a:pt x="17180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37124" y="2530124"/>
              <a:ext cx="354965" cy="319405"/>
            </a:xfrm>
            <a:custGeom>
              <a:avLst/>
              <a:gdLst/>
              <a:ahLst/>
              <a:cxnLst/>
              <a:rect l="l" t="t" r="r" b="b"/>
              <a:pathLst>
                <a:path w="354964" h="319405">
                  <a:moveTo>
                    <a:pt x="172588" y="0"/>
                  </a:moveTo>
                  <a:lnTo>
                    <a:pt x="125601" y="6676"/>
                  </a:lnTo>
                  <a:lnTo>
                    <a:pt x="83821" y="23754"/>
                  </a:lnTo>
                  <a:lnTo>
                    <a:pt x="48808" y="49623"/>
                  </a:lnTo>
                  <a:lnTo>
                    <a:pt x="22126" y="82671"/>
                  </a:lnTo>
                  <a:lnTo>
                    <a:pt x="5336" y="121289"/>
                  </a:lnTo>
                  <a:lnTo>
                    <a:pt x="0" y="163865"/>
                  </a:lnTo>
                  <a:lnTo>
                    <a:pt x="8228" y="206239"/>
                  </a:lnTo>
                  <a:lnTo>
                    <a:pt x="27824" y="243911"/>
                  </a:lnTo>
                  <a:lnTo>
                    <a:pt x="57008" y="275466"/>
                  </a:lnTo>
                  <a:lnTo>
                    <a:pt x="94002" y="299489"/>
                  </a:lnTo>
                  <a:lnTo>
                    <a:pt x="137026" y="314565"/>
                  </a:lnTo>
                  <a:lnTo>
                    <a:pt x="184302" y="319279"/>
                  </a:lnTo>
                  <a:lnTo>
                    <a:pt x="231098" y="311989"/>
                  </a:lnTo>
                  <a:lnTo>
                    <a:pt x="272760" y="294455"/>
                  </a:lnTo>
                  <a:lnTo>
                    <a:pt x="307626" y="268247"/>
                  </a:lnTo>
                  <a:lnTo>
                    <a:pt x="334031" y="234938"/>
                  </a:lnTo>
                  <a:lnTo>
                    <a:pt x="350312" y="196098"/>
                  </a:lnTo>
                  <a:lnTo>
                    <a:pt x="354808" y="153301"/>
                  </a:lnTo>
                  <a:lnTo>
                    <a:pt x="347185" y="111100"/>
                  </a:lnTo>
                  <a:lnTo>
                    <a:pt x="328101" y="73542"/>
                  </a:lnTo>
                  <a:lnTo>
                    <a:pt x="299328" y="42140"/>
                  </a:lnTo>
                  <a:lnTo>
                    <a:pt x="262637" y="18407"/>
                  </a:lnTo>
                  <a:lnTo>
                    <a:pt x="219800" y="3856"/>
                  </a:lnTo>
                  <a:lnTo>
                    <a:pt x="172588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65895" y="1619708"/>
              <a:ext cx="1478280" cy="779780"/>
            </a:xfrm>
            <a:custGeom>
              <a:avLst/>
              <a:gdLst/>
              <a:ahLst/>
              <a:cxnLst/>
              <a:rect l="l" t="t" r="r" b="b"/>
              <a:pathLst>
                <a:path w="1478279" h="779780">
                  <a:moveTo>
                    <a:pt x="673354" y="401681"/>
                  </a:moveTo>
                  <a:lnTo>
                    <a:pt x="0" y="401681"/>
                  </a:lnTo>
                  <a:lnTo>
                    <a:pt x="0" y="1878"/>
                  </a:lnTo>
                  <a:lnTo>
                    <a:pt x="830401" y="1878"/>
                  </a:lnTo>
                </a:path>
                <a:path w="1478279" h="779780">
                  <a:moveTo>
                    <a:pt x="1201973" y="779417"/>
                  </a:moveTo>
                  <a:lnTo>
                    <a:pt x="1201973" y="779417"/>
                  </a:lnTo>
                  <a:lnTo>
                    <a:pt x="671427" y="399803"/>
                  </a:lnTo>
                </a:path>
                <a:path w="1478279" h="779780">
                  <a:moveTo>
                    <a:pt x="828449" y="0"/>
                  </a:moveTo>
                  <a:lnTo>
                    <a:pt x="828449" y="0"/>
                  </a:lnTo>
                  <a:lnTo>
                    <a:pt x="1477854" y="465068"/>
                  </a:lnTo>
                </a:path>
              </a:pathLst>
            </a:custGeom>
            <a:ln w="37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70424" y="1586606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0"/>
                  </a:moveTo>
                  <a:lnTo>
                    <a:pt x="0" y="0"/>
                  </a:lnTo>
                  <a:lnTo>
                    <a:pt x="0" y="485492"/>
                  </a:lnTo>
                </a:path>
              </a:pathLst>
            </a:custGeom>
            <a:ln w="51050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605" y="381762"/>
            <a:ext cx="37630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Types</a:t>
            </a:r>
            <a:r>
              <a:rPr sz="4400" spc="-125" dirty="0"/>
              <a:t> </a:t>
            </a:r>
            <a:r>
              <a:rPr sz="4400" dirty="0"/>
              <a:t>of</a:t>
            </a:r>
            <a:r>
              <a:rPr sz="4400" spc="-190" dirty="0"/>
              <a:t> </a:t>
            </a:r>
            <a:r>
              <a:rPr sz="4400" spc="-10" dirty="0"/>
              <a:t>Threats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164081"/>
            <a:ext cx="7698740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58800" indent="-34290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interception</a:t>
            </a:r>
            <a:r>
              <a:rPr sz="2800" b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means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that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some</a:t>
            </a:r>
            <a:r>
              <a:rPr sz="2800" spc="-4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unauthorized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i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has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gained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access</a:t>
            </a:r>
            <a:r>
              <a:rPr sz="2800" i="1" spc="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to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asset</a:t>
            </a:r>
            <a:endParaRPr sz="2800">
              <a:latin typeface="Times New Roman"/>
              <a:cs typeface="Times New Roman"/>
            </a:endParaRPr>
          </a:p>
          <a:p>
            <a:pPr marL="355600" marR="400050" indent="-342900">
              <a:lnSpc>
                <a:spcPct val="100000"/>
              </a:lnSpc>
              <a:spcBef>
                <a:spcPts val="675"/>
              </a:spcBef>
              <a:buFont typeface="Wingdings"/>
              <a:buChar char=""/>
              <a:tabLst>
                <a:tab pos="355600" algn="l"/>
                <a:tab pos="443865" algn="l"/>
              </a:tabLst>
            </a:pPr>
            <a:r>
              <a:rPr sz="16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interruption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,</a:t>
            </a:r>
            <a:r>
              <a:rPr sz="2800" spc="-2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asset</a:t>
            </a:r>
            <a:r>
              <a:rPr sz="2800" i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of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the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system</a:t>
            </a:r>
            <a:r>
              <a:rPr sz="2800" i="1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becomes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lost,</a:t>
            </a:r>
            <a:r>
              <a:rPr sz="2800" i="1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unavailable,</a:t>
            </a:r>
            <a:r>
              <a:rPr sz="2800" i="1" spc="-7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or</a:t>
            </a:r>
            <a:r>
              <a:rPr sz="2800" i="1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unusable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If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unauthorized</a:t>
            </a:r>
            <a:r>
              <a:rPr sz="2800" spc="-6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not</a:t>
            </a:r>
            <a:r>
              <a:rPr sz="2800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only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accesses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484848"/>
                </a:solidFill>
                <a:latin typeface="Times New Roman"/>
                <a:cs typeface="Times New Roman"/>
              </a:rPr>
              <a:t>but</a:t>
            </a:r>
            <a:endParaRPr sz="2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tampers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with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asset,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threat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is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484848"/>
                </a:solidFill>
                <a:latin typeface="Times New Roman"/>
                <a:cs typeface="Times New Roman"/>
              </a:rPr>
              <a:t>modification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Finally,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unauthorized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might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create</a:t>
            </a:r>
            <a:endParaRPr sz="28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fabrication</a:t>
            </a:r>
            <a:r>
              <a:rPr sz="2800" b="1" spc="-2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of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counterfeit</a:t>
            </a:r>
            <a:r>
              <a:rPr sz="2800" i="1" spc="-6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objects</a:t>
            </a:r>
            <a:r>
              <a:rPr sz="2800" i="1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computing system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2439924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1931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1821179"/>
            <a:ext cx="118872" cy="11887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08659" y="1524000"/>
            <a:ext cx="8057515" cy="1647825"/>
            <a:chOff x="708659" y="1524000"/>
            <a:chExt cx="8057515" cy="1647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752" y="1749129"/>
              <a:ext cx="570664" cy="273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6712" y="1749129"/>
              <a:ext cx="772668" cy="2737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8811" y="1749129"/>
              <a:ext cx="814817" cy="3468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4638" y="1749129"/>
              <a:ext cx="378723" cy="3468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0872" y="1749129"/>
              <a:ext cx="1173894" cy="3468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4624" y="1524000"/>
              <a:ext cx="826007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1239" y="1530095"/>
              <a:ext cx="2654808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59" y="1956816"/>
              <a:ext cx="1767839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751" y="1956816"/>
              <a:ext cx="1024127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1131" y="1956816"/>
              <a:ext cx="2086356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8095" y="1950719"/>
              <a:ext cx="826008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4712" y="1956816"/>
              <a:ext cx="1001267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6231" y="1956816"/>
              <a:ext cx="804672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1156" y="1956816"/>
              <a:ext cx="2029968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61376" y="1956816"/>
              <a:ext cx="804672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659" y="2382011"/>
              <a:ext cx="1613916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0051" y="2382011"/>
              <a:ext cx="1498091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68752" y="2382011"/>
              <a:ext cx="557784" cy="78943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3526535"/>
            <a:ext cx="118872" cy="11887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960119" y="3235451"/>
            <a:ext cx="3378835" cy="1643380"/>
            <a:chOff x="960119" y="3235451"/>
            <a:chExt cx="3378835" cy="1643380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119" y="3459048"/>
              <a:ext cx="822959" cy="3422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2203" y="3235451"/>
              <a:ext cx="76657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04059" y="3235451"/>
              <a:ext cx="1556003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1099" y="3692651"/>
              <a:ext cx="562356" cy="7360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3059" y="3662171"/>
              <a:ext cx="155448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82824" y="3662171"/>
              <a:ext cx="1556003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1099" y="4119371"/>
              <a:ext cx="562356" cy="7360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059" y="4088891"/>
              <a:ext cx="1374648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2991" y="4088891"/>
              <a:ext cx="1556004" cy="78943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59740" y="1603094"/>
            <a:ext cx="8073390" cy="30302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7359" marR="5080" indent="-455295" algn="just">
              <a:lnSpc>
                <a:spcPct val="96800"/>
              </a:lnSpc>
              <a:spcBef>
                <a:spcPts val="210"/>
              </a:spcBef>
              <a:buFont typeface="Arial"/>
              <a:buChar char="•"/>
              <a:tabLst>
                <a:tab pos="4699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275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three</a:t>
            </a:r>
            <a:r>
              <a:rPr sz="2800" b="1" i="1" spc="285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goals</a:t>
            </a:r>
            <a:r>
              <a:rPr sz="2800" b="1" i="1" spc="280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80" dirty="0">
                <a:latin typeface="Times New Roman"/>
                <a:cs typeface="Times New Roman"/>
              </a:rPr>
              <a:t>   </a:t>
            </a:r>
            <a:r>
              <a:rPr sz="2800" b="1" i="1" spc="-10" dirty="0">
                <a:latin typeface="Times New Roman"/>
                <a:cs typeface="Times New Roman"/>
              </a:rPr>
              <a:t>security</a:t>
            </a:r>
            <a:r>
              <a:rPr sz="2950" b="1" i="1" spc="-10" dirty="0">
                <a:latin typeface="Symbol"/>
                <a:cs typeface="Symbol"/>
              </a:rPr>
              <a:t></a:t>
            </a:r>
            <a:r>
              <a:rPr sz="2800" b="1" i="1" spc="-10" dirty="0">
                <a:latin typeface="Times New Roman"/>
                <a:cs typeface="Times New Roman"/>
              </a:rPr>
              <a:t>confidentiality, 	</a:t>
            </a:r>
            <a:r>
              <a:rPr sz="2800" b="1" i="1" dirty="0">
                <a:latin typeface="Times New Roman"/>
                <a:cs typeface="Times New Roman"/>
              </a:rPr>
              <a:t>integrity,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4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availability</a:t>
            </a:r>
            <a:r>
              <a:rPr sz="2950" b="1" i="1" dirty="0">
                <a:latin typeface="Symbol"/>
                <a:cs typeface="Symbol"/>
              </a:rPr>
              <a:t></a:t>
            </a:r>
            <a:r>
              <a:rPr sz="2800" b="1" i="1" dirty="0">
                <a:latin typeface="Times New Roman"/>
                <a:cs typeface="Times New Roman"/>
              </a:rPr>
              <a:t>can</a:t>
            </a:r>
            <a:r>
              <a:rPr sz="2800" b="1" i="1" spc="4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be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threatened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spc="-25" dirty="0">
                <a:latin typeface="Times New Roman"/>
                <a:cs typeface="Times New Roman"/>
              </a:rPr>
              <a:t>by 	</a:t>
            </a:r>
            <a:r>
              <a:rPr sz="2800" b="1" i="1" dirty="0">
                <a:latin typeface="Times New Roman"/>
                <a:cs typeface="Times New Roman"/>
              </a:rPr>
              <a:t>security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Types</a:t>
            </a:r>
            <a:r>
              <a:rPr sz="2800" b="1" i="1" spc="-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  <a:p>
            <a:pPr marL="1384300" lvl="1" indent="-457200">
              <a:lnSpc>
                <a:spcPct val="100000"/>
              </a:lnSpc>
              <a:buFont typeface="Arial"/>
              <a:buChar char="•"/>
              <a:tabLst>
                <a:tab pos="13843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Passive</a:t>
            </a:r>
            <a:r>
              <a:rPr sz="2800" b="1" i="1" spc="-114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  <a:p>
            <a:pPr marL="13843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3843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Active</a:t>
            </a:r>
            <a:r>
              <a:rPr sz="2800" b="1" i="1" spc="-13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4102608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3594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ACTIVE</a:t>
            </a:r>
            <a:r>
              <a:rPr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1544573"/>
            <a:ext cx="89115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1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1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type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1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which,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attacker</a:t>
            </a:r>
            <a:r>
              <a:rPr sz="1800" b="1" spc="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efforts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1800" b="1" spc="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modify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of messages.</a:t>
            </a:r>
            <a:r>
              <a:rPr sz="1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dangerous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Integrity</a:t>
            </a:r>
            <a:r>
              <a:rPr sz="18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as well</a:t>
            </a:r>
            <a:r>
              <a:rPr sz="1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availability</a:t>
            </a:r>
            <a:r>
              <a:rPr sz="1800" b="1" dirty="0">
                <a:latin typeface="Times New Roman"/>
                <a:cs typeface="Times New Roman"/>
              </a:rPr>
              <a:t>.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Due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always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damaged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resources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can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changed.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most </a:t>
            </a:r>
            <a:r>
              <a:rPr sz="1800" b="1" dirty="0">
                <a:latin typeface="Times New Roman"/>
                <a:cs typeface="Times New Roman"/>
              </a:rPr>
              <a:t>important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thing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that,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Victim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gets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informed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about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1800" b="1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895598"/>
            <a:ext cx="6938772" cy="38724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4204716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292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PASSIVE</a:t>
            </a:r>
            <a:r>
              <a:rPr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65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1403096"/>
            <a:ext cx="896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3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3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3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type</a:t>
            </a:r>
            <a:r>
              <a:rPr sz="1800" b="1" spc="3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3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which,</a:t>
            </a:r>
            <a:r>
              <a:rPr sz="1800" b="1" spc="35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3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attacker</a:t>
            </a:r>
            <a:r>
              <a:rPr sz="1800" b="1" spc="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observes</a:t>
            </a:r>
            <a:r>
              <a:rPr sz="1800" b="1" spc="3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3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3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messages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1800" b="1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copies</a:t>
            </a:r>
            <a:r>
              <a:rPr sz="1800" b="1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messages</a:t>
            </a:r>
            <a:r>
              <a:rPr sz="1800" b="1" dirty="0">
                <a:latin typeface="Times New Roman"/>
                <a:cs typeface="Times New Roman"/>
              </a:rPr>
              <a:t>.</a:t>
            </a:r>
            <a:r>
              <a:rPr sz="1800" b="1" spc="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1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danger</a:t>
            </a:r>
            <a:r>
              <a:rPr sz="1800" b="1" spc="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b="1" spc="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</a:t>
            </a:r>
            <a:r>
              <a:rPr sz="1800" b="1" spc="-10" dirty="0">
                <a:latin typeface="Times New Roman"/>
                <a:cs typeface="Times New Roman"/>
              </a:rPr>
              <a:t>. </a:t>
            </a:r>
            <a:r>
              <a:rPr sz="1800" b="1" dirty="0">
                <a:latin typeface="Times New Roman"/>
                <a:cs typeface="Times New Roman"/>
              </a:rPr>
              <a:t>Due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there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harm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system.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most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important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thing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a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Victim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does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get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informed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about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2743200"/>
            <a:ext cx="76962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546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Difference</a:t>
            </a:r>
            <a:r>
              <a:rPr sz="2800"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800" b="1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Active</a:t>
            </a:r>
            <a:r>
              <a:rPr sz="2800"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Attack</a:t>
            </a:r>
            <a:r>
              <a:rPr sz="28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8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Passive</a:t>
            </a:r>
            <a:r>
              <a:rPr sz="2800" b="1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Attack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" y="1523998"/>
            <a:ext cx="8906256" cy="52242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371600"/>
            <a:ext cx="7696200" cy="49682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572" y="300227"/>
            <a:ext cx="9153525" cy="771525"/>
            <a:chOff x="-4572" y="300227"/>
            <a:chExt cx="9153525" cy="771525"/>
          </a:xfrm>
        </p:grpSpPr>
        <p:sp>
          <p:nvSpPr>
            <p:cNvPr id="4" name="object 4"/>
            <p:cNvSpPr/>
            <p:nvPr/>
          </p:nvSpPr>
          <p:spPr>
            <a:xfrm>
              <a:off x="0" y="3047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914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9144000" y="762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47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0" y="762000"/>
                  </a:moveTo>
                  <a:lnTo>
                    <a:pt x="9144000" y="762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2505" rIns="0" bIns="0" rtlCol="0">
            <a:spAutoFit/>
          </a:bodyPr>
          <a:lstStyle/>
          <a:p>
            <a:pPr marL="977265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Taxonomy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with</a:t>
            </a:r>
            <a:r>
              <a:rPr sz="2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relation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security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goals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3475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Attacks</a:t>
            </a:r>
            <a:r>
              <a:rPr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Threatening</a:t>
            </a:r>
            <a:r>
              <a:rPr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53162" y="1219961"/>
            <a:ext cx="8839200" cy="2356485"/>
          </a:xfrm>
          <a:custGeom>
            <a:avLst/>
            <a:gdLst/>
            <a:ahLst/>
            <a:cxnLst/>
            <a:rect l="l" t="t" r="r" b="b"/>
            <a:pathLst>
              <a:path w="8839200" h="2356485">
                <a:moveTo>
                  <a:pt x="0" y="1385315"/>
                </a:moveTo>
                <a:lnTo>
                  <a:pt x="8839200" y="1385315"/>
                </a:lnTo>
                <a:lnTo>
                  <a:pt x="8839200" y="0"/>
                </a:lnTo>
                <a:lnTo>
                  <a:pt x="0" y="0"/>
                </a:lnTo>
                <a:lnTo>
                  <a:pt x="0" y="1385315"/>
                </a:lnTo>
                <a:close/>
              </a:path>
              <a:path w="8839200" h="2356485">
                <a:moveTo>
                  <a:pt x="0" y="2356104"/>
                </a:moveTo>
                <a:lnTo>
                  <a:pt x="8839200" y="2356104"/>
                </a:lnTo>
                <a:lnTo>
                  <a:pt x="8839200" y="1371600"/>
                </a:lnTo>
                <a:lnTo>
                  <a:pt x="0" y="1371600"/>
                </a:lnTo>
                <a:lnTo>
                  <a:pt x="0" y="23561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140" y="1240281"/>
            <a:ext cx="8682355" cy="225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Snooping</a:t>
            </a:r>
            <a:r>
              <a:rPr sz="2800" b="1" i="1" spc="70" dirty="0">
                <a:solidFill>
                  <a:srgbClr val="3333CC"/>
                </a:solidFill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occurs</a:t>
            </a:r>
            <a:r>
              <a:rPr sz="2800" b="1" i="1" spc="7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when</a:t>
            </a:r>
            <a:r>
              <a:rPr sz="2800" b="1" i="1" spc="6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7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hacker</a:t>
            </a:r>
            <a:r>
              <a:rPr sz="2800" b="1" i="1" spc="7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intercepts,</a:t>
            </a:r>
            <a:r>
              <a:rPr sz="2800" b="1" i="1" spc="7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deletes,</a:t>
            </a:r>
            <a:r>
              <a:rPr sz="2800" b="1" i="1" spc="65" dirty="0">
                <a:latin typeface="Times New Roman"/>
                <a:cs typeface="Times New Roman"/>
              </a:rPr>
              <a:t>  </a:t>
            </a:r>
            <a:r>
              <a:rPr sz="2800" b="1" i="1" spc="-25" dirty="0">
                <a:latin typeface="Times New Roman"/>
                <a:cs typeface="Times New Roman"/>
              </a:rPr>
              <a:t>or </a:t>
            </a:r>
            <a:r>
              <a:rPr sz="2800" b="1" i="1" dirty="0">
                <a:latin typeface="Times New Roman"/>
                <a:cs typeface="Times New Roman"/>
              </a:rPr>
              <a:t>modifies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that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transmitted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between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two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devices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spc="-20" dirty="0">
                <a:latin typeface="Times New Roman"/>
                <a:cs typeface="Times New Roman"/>
              </a:rPr>
              <a:t>also </a:t>
            </a:r>
            <a:r>
              <a:rPr sz="2800" b="1" i="1" dirty="0">
                <a:latin typeface="Times New Roman"/>
                <a:cs typeface="Times New Roman"/>
              </a:rPr>
              <a:t>known</a:t>
            </a:r>
            <a:r>
              <a:rPr sz="2800" b="1" i="1" spc="-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92D050"/>
                </a:solidFill>
                <a:latin typeface="Times New Roman"/>
                <a:cs typeface="Times New Roman"/>
              </a:rPr>
              <a:t>Eavesdropping</a:t>
            </a:r>
            <a:r>
              <a:rPr sz="2800" b="1" i="1" spc="-6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92D050"/>
                </a:solidFill>
                <a:latin typeface="Times New Roman"/>
                <a:cs typeface="Times New Roman"/>
              </a:rPr>
              <a:t>or</a:t>
            </a:r>
            <a:r>
              <a:rPr sz="2800" b="1" i="1" spc="-7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92D050"/>
                </a:solidFill>
                <a:latin typeface="Times New Roman"/>
                <a:cs typeface="Times New Roman"/>
              </a:rPr>
              <a:t>sniffing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720"/>
              </a:spcBef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Traffic</a:t>
            </a:r>
            <a:r>
              <a:rPr sz="2800" b="1" i="1" spc="5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analysis</a:t>
            </a:r>
            <a:r>
              <a:rPr sz="2800" b="1" i="1" spc="590" dirty="0">
                <a:solidFill>
                  <a:srgbClr val="3333CC"/>
                </a:solidFill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refers</a:t>
            </a:r>
            <a:r>
              <a:rPr sz="2800" b="1" i="1" spc="5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5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obtaining</a:t>
            </a:r>
            <a:r>
              <a:rPr sz="2800" b="1" i="1" spc="5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some</a:t>
            </a:r>
            <a:r>
              <a:rPr sz="2800" b="1" i="1" spc="5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other</a:t>
            </a:r>
            <a:r>
              <a:rPr sz="2800" b="1" i="1" spc="60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type</a:t>
            </a:r>
            <a:r>
              <a:rPr sz="2800" b="1" i="1" spc="580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of </a:t>
            </a:r>
            <a:r>
              <a:rPr sz="2800" b="1" i="1" dirty="0">
                <a:latin typeface="Times New Roman"/>
                <a:cs typeface="Times New Roman"/>
              </a:rPr>
              <a:t>information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-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monitoring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online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traffic.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952" y="324612"/>
              <a:ext cx="6463284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292" rIns="0" bIns="0" rtlCol="0">
            <a:spAutoFit/>
          </a:bodyPr>
          <a:lstStyle/>
          <a:p>
            <a:pPr marL="1102995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SERVICES</a:t>
            </a:r>
            <a:r>
              <a:rPr b="1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1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MECHANISMS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5260" y="1455419"/>
            <a:ext cx="8514715" cy="2496820"/>
            <a:chOff x="175260" y="1455419"/>
            <a:chExt cx="8514715" cy="24968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69" y="1679016"/>
              <a:ext cx="677611" cy="2692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83" y="1455419"/>
              <a:ext cx="589788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79" y="1455419"/>
              <a:ext cx="685800" cy="789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20" y="1455419"/>
              <a:ext cx="1694688" cy="789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024" y="1455419"/>
              <a:ext cx="1217676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339" y="1455419"/>
              <a:ext cx="1613915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3895" y="1455419"/>
              <a:ext cx="1610868" cy="789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1404" y="1455419"/>
              <a:ext cx="1024127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2171" y="1455419"/>
              <a:ext cx="1217676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60" y="1882139"/>
              <a:ext cx="2286000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4183" y="1882139"/>
              <a:ext cx="746759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3867" y="1882139"/>
              <a:ext cx="2007108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3900" y="1882139"/>
              <a:ext cx="1239012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5836" y="1882139"/>
              <a:ext cx="1610867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312" y="1882139"/>
              <a:ext cx="557783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019" y="1882139"/>
              <a:ext cx="1671827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260" y="2308859"/>
              <a:ext cx="1612392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127" y="2308859"/>
              <a:ext cx="1024128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2308859"/>
              <a:ext cx="2285999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3256" y="2308859"/>
              <a:ext cx="943355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5612" y="2308859"/>
              <a:ext cx="1455419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8507" y="2308859"/>
              <a:ext cx="1476756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82740" y="2308859"/>
              <a:ext cx="1633727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5467" y="2308859"/>
              <a:ext cx="647700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60" y="2735580"/>
              <a:ext cx="214731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9195" y="2735580"/>
              <a:ext cx="786383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2199" y="2735580"/>
              <a:ext cx="230886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97680" y="2735580"/>
              <a:ext cx="766572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90871" y="2735580"/>
              <a:ext cx="2287524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05015" y="2735580"/>
              <a:ext cx="943355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4991" y="2735580"/>
              <a:ext cx="1141476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44612" y="2735580"/>
              <a:ext cx="745235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260" y="3162299"/>
              <a:ext cx="1556004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8740" y="3162299"/>
              <a:ext cx="647699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5440" y="3162299"/>
              <a:ext cx="1473708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19755" y="3162299"/>
              <a:ext cx="646176" cy="789432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4215" y="4197096"/>
            <a:ext cx="5116068" cy="78943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83540" y="1546352"/>
            <a:ext cx="8074025" cy="4524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16660" algn="l"/>
                <a:tab pos="2071370" algn="l"/>
                <a:tab pos="2591435" algn="l"/>
                <a:tab pos="2696845" algn="l"/>
                <a:tab pos="3700779" algn="l"/>
                <a:tab pos="4371975" algn="l"/>
                <a:tab pos="5101590" algn="l"/>
                <a:tab pos="5383530" algn="l"/>
                <a:tab pos="6499860" algn="l"/>
                <a:tab pos="6856095" algn="l"/>
                <a:tab pos="7310755" algn="l"/>
              </a:tabLst>
            </a:pPr>
            <a:r>
              <a:rPr sz="2800" b="1" i="1" spc="-20" dirty="0">
                <a:latin typeface="Times New Roman"/>
                <a:cs typeface="Times New Roman"/>
              </a:rPr>
              <a:t>ITU-</a:t>
            </a:r>
            <a:r>
              <a:rPr sz="2800" b="1" i="1" spc="-50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provides</a:t>
            </a:r>
            <a:r>
              <a:rPr sz="2800" b="1" i="1" dirty="0">
                <a:latin typeface="Times New Roman"/>
                <a:cs typeface="Times New Roman"/>
              </a:rPr>
              <a:t>		</a:t>
            </a:r>
            <a:r>
              <a:rPr sz="2800" b="1" i="1" spc="-20" dirty="0">
                <a:latin typeface="Times New Roman"/>
                <a:cs typeface="Times New Roman"/>
              </a:rPr>
              <a:t>some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security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services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5" dirty="0">
                <a:latin typeface="Times New Roman"/>
                <a:cs typeface="Times New Roman"/>
              </a:rPr>
              <a:t>and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0" dirty="0">
                <a:latin typeface="Times New Roman"/>
                <a:cs typeface="Times New Roman"/>
              </a:rPr>
              <a:t>some </a:t>
            </a:r>
            <a:r>
              <a:rPr sz="2800" b="1" i="1" spc="-10" dirty="0">
                <a:latin typeface="Times New Roman"/>
                <a:cs typeface="Times New Roman"/>
              </a:rPr>
              <a:t>mechanisms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5" dirty="0">
                <a:latin typeface="Times New Roman"/>
                <a:cs typeface="Times New Roman"/>
              </a:rPr>
              <a:t>to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implement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those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services.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Security </a:t>
            </a:r>
            <a:r>
              <a:rPr sz="2800" b="1" i="1" dirty="0">
                <a:latin typeface="Times New Roman"/>
                <a:cs typeface="Times New Roman"/>
              </a:rPr>
              <a:t>services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mechanisms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closely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related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because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spc="-50" dirty="0">
                <a:latin typeface="Times New Roman"/>
                <a:cs typeface="Times New Roman"/>
              </a:rPr>
              <a:t>a </a:t>
            </a:r>
            <a:r>
              <a:rPr sz="2800" b="1" i="1" dirty="0">
                <a:latin typeface="Times New Roman"/>
                <a:cs typeface="Times New Roman"/>
              </a:rPr>
              <a:t>mechanism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combination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mechanisms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used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to </a:t>
            </a:r>
            <a:r>
              <a:rPr sz="2800" b="1" i="1" dirty="0">
                <a:latin typeface="Times New Roman"/>
                <a:cs typeface="Times New Roman"/>
              </a:rPr>
              <a:t>provide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10" dirty="0">
                <a:latin typeface="Times New Roman"/>
                <a:cs typeface="Times New Roman"/>
              </a:rPr>
              <a:t>service..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28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</a:pP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sz="2800" b="1" i="1" u="sng" spc="-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800" b="1" i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4944745">
              <a:lnSpc>
                <a:spcPct val="100000"/>
              </a:lnSpc>
              <a:spcBef>
                <a:spcPts val="390"/>
              </a:spcBef>
            </a:pP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Security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Services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Security</a:t>
            </a:r>
            <a:r>
              <a:rPr sz="2800" b="1" spc="-9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Mechanism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Relation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between</a:t>
            </a:r>
            <a:r>
              <a:rPr sz="2800" b="1" spc="-2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Services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sz="2800" b="1" spc="-5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Mechanisms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17576" y="4686300"/>
            <a:ext cx="4689348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83820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refers</a:t>
            </a:r>
            <a:r>
              <a:rPr sz="2400" b="1" spc="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protecting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securing</a:t>
            </a:r>
            <a:r>
              <a:rPr sz="2400" b="1" spc="114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computers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0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their</a:t>
            </a:r>
            <a:r>
              <a:rPr sz="2400" b="1" spc="8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related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data,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networks,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software,</a:t>
            </a:r>
            <a:r>
              <a:rPr sz="2400" b="1" spc="11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hardware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spc="-20" dirty="0">
                <a:latin typeface="Times New Roman"/>
                <a:cs typeface="Times New Roman"/>
              </a:rPr>
              <a:t>from </a:t>
            </a:r>
            <a:r>
              <a:rPr sz="2400" b="1" dirty="0">
                <a:latin typeface="Times New Roman"/>
                <a:cs typeface="Times New Roman"/>
              </a:rPr>
              <a:t>unauthorized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access,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misuse,</a:t>
            </a:r>
            <a:r>
              <a:rPr sz="2400" b="1" spc="2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theft,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information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loss,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other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issues.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946" y="4078351"/>
            <a:ext cx="83781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With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growing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internet,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invaders,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hackers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thieves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trying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52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harm</a:t>
            </a:r>
            <a:r>
              <a:rPr sz="2400" b="1" spc="53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our</a:t>
            </a:r>
            <a:r>
              <a:rPr sz="2400" b="1" spc="5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computer’s</a:t>
            </a:r>
            <a:r>
              <a:rPr sz="2400" b="1" spc="53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52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5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monetary</a:t>
            </a:r>
            <a:r>
              <a:rPr sz="2400" b="1" spc="530" dirty="0">
                <a:latin typeface="Times New Roman"/>
                <a:cs typeface="Times New Roman"/>
              </a:rPr>
              <a:t>  </a:t>
            </a:r>
            <a:r>
              <a:rPr sz="2400" b="1" spc="-10" dirty="0">
                <a:latin typeface="Times New Roman"/>
                <a:cs typeface="Times New Roman"/>
              </a:rPr>
              <a:t>gains, </a:t>
            </a:r>
            <a:r>
              <a:rPr sz="2400" b="1" dirty="0">
                <a:latin typeface="Times New Roman"/>
                <a:cs typeface="Times New Roman"/>
              </a:rPr>
              <a:t>recognition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purposes,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ransom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demands,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bullying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5" name="object 5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Computer</a:t>
            </a:r>
            <a:r>
              <a:rPr sz="28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8895" y="102107"/>
            <a:ext cx="1365503" cy="11643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14" y="4889753"/>
            <a:ext cx="734631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NB-</a:t>
            </a:r>
            <a:r>
              <a:rPr sz="1400" b="1" spc="3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Peer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Entity: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oriented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Comm.,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Provides</a:t>
            </a:r>
            <a:r>
              <a:rPr sz="1400" b="1" spc="-1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Authentication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Sender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Receiver </a:t>
            </a:r>
            <a:r>
              <a:rPr sz="1400" b="1" dirty="0">
                <a:latin typeface="Times New Roman"/>
                <a:cs typeface="Times New Roman"/>
              </a:rPr>
              <a:t>during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establishment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connectionless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Communication:</a:t>
            </a:r>
            <a:r>
              <a:rPr sz="1400" b="1" spc="-1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Authenticate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source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0" dirty="0">
                <a:latin typeface="Times New Roman"/>
                <a:cs typeface="Times New Roman"/>
              </a:rPr>
              <a:t> data.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Access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Control: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Provides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Protection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against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unauthorized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access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data.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515" y="1426463"/>
            <a:ext cx="8520684" cy="31536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Mechanism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9427" y="1432560"/>
            <a:ext cx="4652772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185" y="172923"/>
            <a:ext cx="2957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</a:rPr>
              <a:t>Security</a:t>
            </a:r>
            <a:r>
              <a:rPr sz="2800" spc="-15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Mechanism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1140" y="709930"/>
            <a:ext cx="8836025" cy="502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Encipherment:</a:t>
            </a:r>
            <a:r>
              <a:rPr sz="2000" b="1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Hiding</a:t>
            </a:r>
            <a:r>
              <a:rPr sz="2000" spc="2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Covering</a:t>
            </a:r>
            <a:r>
              <a:rPr sz="2000" spc="2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,Can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confidentiality(Two Technique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i.e.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cryptography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steganography)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20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Integrity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sender,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new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compare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values,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integrity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preserved.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Digital</a:t>
            </a:r>
            <a:r>
              <a:rPr sz="2000" b="1" spc="2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Signature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electronically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sign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1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verify electronically.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Authentication</a:t>
            </a:r>
            <a:r>
              <a:rPr sz="2000" b="1" spc="2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Exchange</a:t>
            </a:r>
            <a:r>
              <a:rPr sz="2000" dirty="0">
                <a:latin typeface="Times New Roman"/>
                <a:cs typeface="Times New Roman"/>
              </a:rPr>
              <a:t>:Two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entities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messages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prove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their</a:t>
            </a:r>
            <a:endParaRPr sz="20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identity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other.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spc="-20" dirty="0">
                <a:latin typeface="Times New Roman"/>
                <a:cs typeface="Times New Roman"/>
              </a:rPr>
              <a:t>Traffic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Padding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bogus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traffic.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Routing</a:t>
            </a:r>
            <a:r>
              <a:rPr sz="2000" b="1" spc="2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Control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Selecting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continuously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routs</a:t>
            </a:r>
            <a:endParaRPr sz="20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pretect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eavesdropping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route.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Notarization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6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Selecting</a:t>
            </a:r>
            <a:r>
              <a:rPr sz="2000" spc="8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trusted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third</a:t>
            </a:r>
            <a:r>
              <a:rPr sz="2000" spc="7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party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70" dirty="0">
                <a:latin typeface="Times New Roman"/>
                <a:cs typeface="Times New Roman"/>
              </a:rPr>
              <a:t>  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7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communication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entities.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Access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Control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resource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1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Relation</a:t>
            </a:r>
            <a:r>
              <a:rPr sz="28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  <a:r>
              <a:rPr sz="2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Mechanisms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2001" y="2212770"/>
            <a:ext cx="8360531" cy="21753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9067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ahoma"/>
                <a:cs typeface="Tahoma"/>
              </a:rPr>
              <a:t>OSI</a:t>
            </a:r>
            <a:r>
              <a:rPr sz="4000" spc="-12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Security</a:t>
            </a:r>
            <a:r>
              <a:rPr sz="4000" spc="-145" dirty="0">
                <a:latin typeface="Tahoma"/>
                <a:cs typeface="Tahoma"/>
              </a:rPr>
              <a:t> </a:t>
            </a:r>
            <a:r>
              <a:rPr sz="4000" spc="-10" dirty="0">
                <a:latin typeface="Tahoma"/>
                <a:cs typeface="Tahoma"/>
              </a:rPr>
              <a:t>Architecture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728" y="1566959"/>
            <a:ext cx="7763056" cy="41489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22047"/>
            <a:ext cx="3192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OSI</a:t>
            </a:r>
            <a:r>
              <a:rPr sz="2400" spc="-30" dirty="0"/>
              <a:t> </a:t>
            </a:r>
            <a:r>
              <a:rPr sz="2400" dirty="0"/>
              <a:t>Security</a:t>
            </a:r>
            <a:r>
              <a:rPr sz="2400" spc="-160" dirty="0"/>
              <a:t> </a:t>
            </a:r>
            <a:r>
              <a:rPr sz="2400" spc="-10" dirty="0"/>
              <a:t>Architecture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07340" y="663600"/>
            <a:ext cx="8608695" cy="61715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1.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Security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Attacks: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2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attack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attempt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3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person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entity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gain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unauthorized</a:t>
            </a:r>
            <a:r>
              <a:rPr sz="1600" spc="3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disrupt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or </a:t>
            </a:r>
            <a:r>
              <a:rPr sz="1600" dirty="0">
                <a:latin typeface="Times New Roman"/>
                <a:cs typeface="Times New Roman"/>
              </a:rPr>
              <a:t>compromise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 system,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device. These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defined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actions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put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at </a:t>
            </a:r>
            <a:r>
              <a:rPr sz="1600" dirty="0">
                <a:latin typeface="Times New Roman"/>
                <a:cs typeface="Times New Roman"/>
              </a:rPr>
              <a:t>risk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organization’s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safety</a:t>
            </a:r>
            <a:endParaRPr sz="16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3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2.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Security </a:t>
            </a:r>
            <a:r>
              <a:rPr sz="1600" b="1" spc="-10" dirty="0">
                <a:latin typeface="Times New Roman"/>
                <a:cs typeface="Times New Roman"/>
              </a:rPr>
              <a:t>Mechanism</a:t>
            </a:r>
            <a:endParaRPr sz="16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38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 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built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breach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 or attack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organization,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called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mechanism.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Mechanisms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responsible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protecting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system,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network,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device</a:t>
            </a:r>
            <a:r>
              <a:rPr sz="1600" spc="3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against</a:t>
            </a:r>
            <a:r>
              <a:rPr sz="1600" spc="3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unauthorized</a:t>
            </a:r>
            <a:r>
              <a:rPr sz="1600" spc="3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access,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tampering,</a:t>
            </a:r>
            <a:r>
              <a:rPr sz="1600" spc="3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threats.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Some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of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include: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Encipherment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(Encryption)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9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Digital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signature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spc="-10" dirty="0">
                <a:latin typeface="Times New Roman"/>
                <a:cs typeface="Times New Roman"/>
              </a:rPr>
              <a:t>Traffic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padding.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Routing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control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3.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Security </a:t>
            </a:r>
            <a:r>
              <a:rPr sz="1600" b="1" spc="-10" dirty="0">
                <a:latin typeface="Times New Roman"/>
                <a:cs typeface="Times New Roman"/>
              </a:rPr>
              <a:t>Services:</a:t>
            </a:r>
            <a:endParaRPr sz="1600">
              <a:latin typeface="Times New Roman"/>
              <a:cs typeface="Times New Roman"/>
            </a:endParaRPr>
          </a:p>
          <a:p>
            <a:pPr marL="355600" marR="9525" indent="-342900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refer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different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available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maintaining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safety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of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organization,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divided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types: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spc="-10" dirty="0">
                <a:latin typeface="Times New Roman"/>
                <a:cs typeface="Times New Roman"/>
              </a:rPr>
              <a:t>Authentication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control.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Confidentiality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integrity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Non-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repudiation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2261235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2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15" y="1625943"/>
            <a:ext cx="7074568" cy="41392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814" y="386334"/>
            <a:ext cx="8248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Four</a:t>
            </a:r>
            <a:r>
              <a:rPr sz="2800" spc="-15" dirty="0"/>
              <a:t> </a:t>
            </a:r>
            <a:r>
              <a:rPr sz="2800" dirty="0"/>
              <a:t>basic</a:t>
            </a:r>
            <a:r>
              <a:rPr sz="2800" spc="-40" dirty="0"/>
              <a:t> </a:t>
            </a:r>
            <a:r>
              <a:rPr sz="2800" dirty="0"/>
              <a:t>tasks</a:t>
            </a:r>
            <a:r>
              <a:rPr sz="2800" spc="-25" dirty="0"/>
              <a:t> </a:t>
            </a:r>
            <a:r>
              <a:rPr sz="2800" dirty="0"/>
              <a:t>in</a:t>
            </a:r>
            <a:r>
              <a:rPr sz="2800" spc="-20" dirty="0"/>
              <a:t> </a:t>
            </a:r>
            <a:r>
              <a:rPr sz="2800" dirty="0"/>
              <a:t>designing</a:t>
            </a:r>
            <a:r>
              <a:rPr sz="2800" spc="-40" dirty="0"/>
              <a:t> </a:t>
            </a:r>
            <a:r>
              <a:rPr sz="2800" dirty="0"/>
              <a:t>a</a:t>
            </a:r>
            <a:r>
              <a:rPr sz="2800" spc="-30" dirty="0"/>
              <a:t> </a:t>
            </a:r>
            <a:r>
              <a:rPr sz="2800" dirty="0"/>
              <a:t>particular</a:t>
            </a:r>
            <a:r>
              <a:rPr sz="2800" spc="-35" dirty="0"/>
              <a:t> </a:t>
            </a:r>
            <a:r>
              <a:rPr sz="2800" dirty="0"/>
              <a:t>security</a:t>
            </a:r>
            <a:r>
              <a:rPr sz="2800" spc="-25" dirty="0"/>
              <a:t> </a:t>
            </a:r>
            <a:r>
              <a:rPr sz="2800" spc="-10" dirty="0"/>
              <a:t>service: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59740" y="1167130"/>
            <a:ext cx="7979409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Design</a:t>
            </a:r>
            <a:r>
              <a:rPr sz="2000" b="1" spc="29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30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28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performing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spc="-10" dirty="0">
                <a:latin typeface="Times New Roman"/>
                <a:cs typeface="Times New Roman"/>
              </a:rPr>
              <a:t>security-related </a:t>
            </a:r>
            <a:r>
              <a:rPr sz="2000" b="1" dirty="0">
                <a:latin typeface="Times New Roman"/>
                <a:cs typeface="Times New Roman"/>
              </a:rPr>
              <a:t>transformation.</a:t>
            </a:r>
            <a:r>
              <a:rPr sz="2000" b="1" spc="3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should</a:t>
            </a:r>
            <a:r>
              <a:rPr sz="2000" b="1" spc="2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such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opponent </a:t>
            </a:r>
            <a:r>
              <a:rPr sz="2000" b="1" dirty="0">
                <a:latin typeface="Times New Roman"/>
                <a:cs typeface="Times New Roman"/>
              </a:rPr>
              <a:t>cannot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defeat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its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purpose.</a:t>
            </a:r>
            <a:endParaRPr sz="20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Generate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secret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information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with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algorithm.</a:t>
            </a:r>
            <a:endParaRPr sz="20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Develop</a:t>
            </a:r>
            <a:r>
              <a:rPr sz="2000" b="1" spc="9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methods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7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8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distribution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8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sharing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secret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 marL="469900" marR="6350" indent="-457834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AutoNum type="arabicPeriod" startAt="4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Specify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protocol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used</a:t>
            </a:r>
            <a:r>
              <a:rPr sz="2000" b="1" spc="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by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two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principals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makes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secret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information</a:t>
            </a:r>
            <a:r>
              <a:rPr sz="2000" b="1" spc="11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achieve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spc="-50" dirty="0">
                <a:latin typeface="Times New Roman"/>
                <a:cs typeface="Times New Roman"/>
              </a:rPr>
              <a:t>a </a:t>
            </a:r>
            <a:r>
              <a:rPr sz="2000" b="1" dirty="0">
                <a:latin typeface="Times New Roman"/>
                <a:cs typeface="Times New Roman"/>
              </a:rPr>
              <a:t>particular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ahoma"/>
                <a:cs typeface="Tahoma"/>
              </a:rPr>
              <a:t>Classical</a:t>
            </a:r>
            <a:r>
              <a:rPr sz="4400" spc="-120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Encryption</a:t>
            </a:r>
            <a:r>
              <a:rPr sz="4400" spc="-130" dirty="0">
                <a:latin typeface="Tahoma"/>
                <a:cs typeface="Tahoma"/>
              </a:rPr>
              <a:t> </a:t>
            </a:r>
            <a:r>
              <a:rPr sz="4400" spc="-10" dirty="0">
                <a:latin typeface="Tahoma"/>
                <a:cs typeface="Tahoma"/>
              </a:rPr>
              <a:t>techniques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381" y="2307410"/>
            <a:ext cx="7597574" cy="34856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872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Difference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Symmetric</a:t>
            </a:r>
            <a:r>
              <a:rPr sz="2400" b="1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1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Asymmetric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Key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 Encryption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35362"/>
            <a:ext cx="8369939" cy="5617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78028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protection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assets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Hardware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926465" marR="5080" indent="-457200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dirty="0">
                <a:latin typeface="Times New Roman"/>
                <a:cs typeface="Times New Roman"/>
              </a:rPr>
              <a:t>Each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these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assets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have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different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values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different members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computer</a:t>
            </a:r>
            <a:r>
              <a:rPr sz="28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46" y="250234"/>
            <a:ext cx="7060899" cy="25703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290" y="3244915"/>
            <a:ext cx="4196709" cy="33721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3424588"/>
            <a:ext cx="4118422" cy="3076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872" rIns="0" bIns="0" rtlCol="0">
            <a:spAutoFit/>
          </a:bodyPr>
          <a:lstStyle/>
          <a:p>
            <a:pPr marL="30308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</a:rPr>
              <a:t>Transposition</a:t>
            </a:r>
            <a:r>
              <a:rPr sz="2400" spc="-11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cipher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915" y="1369968"/>
            <a:ext cx="6388588" cy="39062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5207" y="236220"/>
            <a:ext cx="5401310" cy="1231900"/>
            <a:chOff x="2045207" y="236220"/>
            <a:chExt cx="5401310" cy="1231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345" y="574967"/>
              <a:ext cx="283880" cy="4257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5207" y="236220"/>
              <a:ext cx="2871216" cy="12313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951" y="236220"/>
              <a:ext cx="914400" cy="1231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79" y="236220"/>
              <a:ext cx="3072383" cy="12313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5097" rIns="0" bIns="0" rtlCol="0">
            <a:spAutoFit/>
          </a:bodyPr>
          <a:lstStyle/>
          <a:p>
            <a:pPr marL="179197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Symmetric-</a:t>
            </a:r>
            <a:r>
              <a:rPr sz="4400" dirty="0"/>
              <a:t>key</a:t>
            </a:r>
            <a:r>
              <a:rPr sz="4400" spc="35" dirty="0"/>
              <a:t> </a:t>
            </a:r>
            <a:r>
              <a:rPr sz="4400" spc="-10" dirty="0"/>
              <a:t>cipher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611123" y="1772411"/>
            <a:ext cx="7935595" cy="3752215"/>
            <a:chOff x="611123" y="1772411"/>
            <a:chExt cx="7935595" cy="37522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567" y="2044073"/>
              <a:ext cx="132588" cy="137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46" y="1954882"/>
              <a:ext cx="2630223" cy="3010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6056" y="1772411"/>
              <a:ext cx="42443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251" y="2138171"/>
              <a:ext cx="169011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7984" y="2138171"/>
              <a:ext cx="50749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0091" y="2138171"/>
              <a:ext cx="181660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23" y="2747772"/>
              <a:ext cx="379476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251" y="2577083"/>
              <a:ext cx="7673340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251" y="2942844"/>
              <a:ext cx="7438644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251" y="3308603"/>
              <a:ext cx="1773936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23" y="3918204"/>
              <a:ext cx="379476" cy="3947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251" y="3747516"/>
              <a:ext cx="735482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251" y="4113276"/>
              <a:ext cx="7635240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251" y="4479035"/>
              <a:ext cx="7615428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251" y="4844795"/>
              <a:ext cx="3296412" cy="67970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07542" y="1848358"/>
            <a:ext cx="7562215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07720" indent="-34290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Figure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 page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symmetric-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plaintext;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channel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ciphertext.</a:t>
            </a:r>
            <a:endParaRPr sz="2400">
              <a:latin typeface="Times New Roman"/>
              <a:cs typeface="Times New Roman"/>
            </a:endParaRPr>
          </a:p>
          <a:p>
            <a:pPr marL="355600" marR="46355" indent="-342900">
              <a:lnSpc>
                <a:spcPct val="10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spc="-30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plaintext,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plaintext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Bob uses 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534" rIns="0" bIns="0" rtlCol="0">
            <a:spAutoFit/>
          </a:bodyPr>
          <a:lstStyle/>
          <a:p>
            <a:pPr marL="1198880">
              <a:lnSpc>
                <a:spcPct val="100000"/>
              </a:lnSpc>
              <a:spcBef>
                <a:spcPts val="105"/>
              </a:spcBef>
            </a:pPr>
            <a:r>
              <a:rPr dirty="0"/>
              <a:t>General</a:t>
            </a:r>
            <a:r>
              <a:rPr spc="-25" dirty="0"/>
              <a:t> </a:t>
            </a:r>
            <a:r>
              <a:rPr dirty="0"/>
              <a:t>idea</a:t>
            </a:r>
            <a:r>
              <a:rPr spc="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symmetric-key</a:t>
            </a:r>
            <a:r>
              <a:rPr spc="-35" dirty="0"/>
              <a:t> </a:t>
            </a:r>
            <a:r>
              <a:rPr spc="-10" dirty="0"/>
              <a:t>cipher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171955"/>
            <a:ext cx="820978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695325"/>
            <a:chOff x="-4572" y="-4572"/>
            <a:chExt cx="9153525" cy="6953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"/>
            </a:xfrm>
            <a:custGeom>
              <a:avLst/>
              <a:gdLst/>
              <a:ahLst/>
              <a:cxnLst/>
              <a:rect l="l" t="t" r="r" b="b"/>
              <a:pathLst>
                <a:path w="9144000" h="685800">
                  <a:moveTo>
                    <a:pt x="9144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144000" y="6858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800"/>
            </a:xfrm>
            <a:custGeom>
              <a:avLst/>
              <a:gdLst/>
              <a:ahLst/>
              <a:cxnLst/>
              <a:rect l="l" t="t" r="r" b="b"/>
              <a:pathLst>
                <a:path w="9144000" h="685800">
                  <a:moveTo>
                    <a:pt x="0" y="685800"/>
                  </a:moveTo>
                  <a:lnTo>
                    <a:pt x="9144000" y="6858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859536"/>
            <a:ext cx="9144000" cy="1390015"/>
            <a:chOff x="0" y="859536"/>
            <a:chExt cx="9144000" cy="13900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08" y="1088522"/>
              <a:ext cx="317544" cy="329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859536"/>
              <a:ext cx="792479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244" y="859536"/>
              <a:ext cx="874776" cy="902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544" y="859536"/>
              <a:ext cx="1144524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592" y="859536"/>
              <a:ext cx="2316480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6596" y="859536"/>
              <a:ext cx="829055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176" y="859536"/>
              <a:ext cx="874776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1476" y="859536"/>
              <a:ext cx="1146048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523" y="859536"/>
              <a:ext cx="2587752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800" y="859536"/>
              <a:ext cx="1219200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347216"/>
              <a:ext cx="821436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763" y="1347216"/>
              <a:ext cx="874776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344" y="1347216"/>
              <a:ext cx="1146047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196" y="1347216"/>
              <a:ext cx="1310640" cy="9022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4939" y="49225"/>
            <a:ext cx="8757920" cy="1918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spc="-10" dirty="0">
                <a:latin typeface="Times New Roman"/>
                <a:cs typeface="Times New Roman"/>
              </a:rPr>
              <a:t>Continued</a:t>
            </a:r>
            <a:endParaRPr sz="3200">
              <a:latin typeface="Times New Roman"/>
              <a:cs typeface="Times New Roman"/>
            </a:endParaRPr>
          </a:p>
          <a:p>
            <a:pPr marL="88900" marR="5080">
              <a:lnSpc>
                <a:spcPct val="100000"/>
              </a:lnSpc>
              <a:spcBef>
                <a:spcPts val="3379"/>
              </a:spcBef>
            </a:pPr>
            <a:r>
              <a:rPr sz="3200" b="1" i="1" dirty="0">
                <a:latin typeface="Arial"/>
                <a:cs typeface="Arial"/>
              </a:rPr>
              <a:t>If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</a:t>
            </a:r>
            <a:r>
              <a:rPr sz="3200" b="1" i="1" spc="21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3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plaintext,</a:t>
            </a:r>
            <a:r>
              <a:rPr sz="3200" b="1" i="1" spc="3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</a:t>
            </a:r>
            <a:r>
              <a:rPr sz="3200" b="1" i="1" spc="3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31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ciphertext,</a:t>
            </a:r>
            <a:r>
              <a:rPr sz="3200" b="1" i="1" spc="320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and </a:t>
            </a:r>
            <a:r>
              <a:rPr sz="3200" b="1" i="1" dirty="0">
                <a:latin typeface="Arial"/>
                <a:cs typeface="Arial"/>
              </a:rPr>
              <a:t>K</a:t>
            </a:r>
            <a:r>
              <a:rPr sz="3200" b="1" i="1" spc="-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-20" dirty="0">
                <a:latin typeface="Arial"/>
                <a:cs typeface="Arial"/>
              </a:rPr>
              <a:t> key,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3255" y="1981208"/>
            <a:ext cx="9001125" cy="2707005"/>
            <a:chOff x="143255" y="1981208"/>
            <a:chExt cx="9001125" cy="270700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984" y="1981208"/>
              <a:ext cx="8499281" cy="14325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255" y="3297935"/>
              <a:ext cx="1138428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355" y="3297935"/>
              <a:ext cx="2048256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3283" y="3297935"/>
              <a:ext cx="1280159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5115" y="3297935"/>
              <a:ext cx="1325880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1144" y="3297935"/>
              <a:ext cx="1956816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9632" y="3297935"/>
              <a:ext cx="807719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51676" y="3570731"/>
              <a:ext cx="525779" cy="618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1779" y="3297935"/>
              <a:ext cx="672083" cy="9022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5536" y="3297935"/>
              <a:ext cx="1077468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94675" y="3297935"/>
              <a:ext cx="1449324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255" y="3785616"/>
              <a:ext cx="1281684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219" y="3785616"/>
              <a:ext cx="807719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264" y="4058411"/>
              <a:ext cx="525780" cy="6187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3144" y="3785616"/>
              <a:ext cx="774192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5188" y="3785616"/>
              <a:ext cx="807719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6460" y="3785616"/>
              <a:ext cx="672084" cy="90220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58140" y="3405073"/>
            <a:ext cx="873506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  <a:tabLst>
                <a:tab pos="838200" algn="l"/>
                <a:tab pos="2548255" algn="l"/>
                <a:tab pos="3489960" algn="l"/>
                <a:tab pos="4476750" algn="l"/>
                <a:tab pos="6094730" algn="l"/>
                <a:tab pos="6851015" algn="l"/>
                <a:tab pos="7590155" algn="l"/>
              </a:tabLst>
            </a:pPr>
            <a:r>
              <a:rPr sz="3200" b="1" i="1" spc="-25" dirty="0">
                <a:latin typeface="Arial"/>
                <a:cs typeface="Arial"/>
              </a:rPr>
              <a:t>We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assume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0" dirty="0">
                <a:latin typeface="Arial"/>
                <a:cs typeface="Arial"/>
              </a:rPr>
              <a:t>that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Bob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creates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spc="-25" dirty="0">
                <a:latin typeface="Arial"/>
                <a:cs typeface="Arial"/>
              </a:rPr>
              <a:t>P</a:t>
            </a:r>
            <a:r>
              <a:rPr sz="3150" b="1" spc="-37" baseline="-21164" dirty="0">
                <a:latin typeface="Arial"/>
                <a:cs typeface="Arial"/>
              </a:rPr>
              <a:t>1</a:t>
            </a:r>
            <a:r>
              <a:rPr sz="3200" b="1" spc="-25" dirty="0">
                <a:latin typeface="Arial"/>
                <a:cs typeface="Arial"/>
              </a:rPr>
              <a:t>;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we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prove </a:t>
            </a:r>
            <a:r>
              <a:rPr sz="3200" b="1" i="1" dirty="0">
                <a:latin typeface="Arial"/>
                <a:cs typeface="Arial"/>
              </a:rPr>
              <a:t>that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</a:t>
            </a:r>
            <a:r>
              <a:rPr sz="3150" b="1" baseline="-21164" dirty="0">
                <a:latin typeface="Arial"/>
                <a:cs typeface="Arial"/>
              </a:rPr>
              <a:t>1</a:t>
            </a:r>
            <a:r>
              <a:rPr sz="3150" b="1" spc="450" baseline="-21164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 </a:t>
            </a:r>
            <a:r>
              <a:rPr sz="3200" b="1" spc="-25" dirty="0">
                <a:latin typeface="Arial"/>
                <a:cs typeface="Arial"/>
              </a:rPr>
              <a:t>P</a:t>
            </a:r>
            <a:r>
              <a:rPr sz="3200" b="1" i="1" spc="-25" dirty="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48355" y="4323415"/>
            <a:ext cx="2695320" cy="63083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74291" y="5236979"/>
            <a:ext cx="5506088" cy="6315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28901" y="18999"/>
            <a:ext cx="3636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Kerckhoff’s</a:t>
            </a:r>
            <a:r>
              <a:rPr b="1" i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Principle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012951"/>
            <a:ext cx="868426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Arial"/>
                <a:cs typeface="Arial"/>
              </a:rPr>
              <a:t>Based</a:t>
            </a:r>
            <a:r>
              <a:rPr sz="3200" b="1" spc="40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Kerckhoff’s</a:t>
            </a:r>
            <a:r>
              <a:rPr sz="3200" b="1" spc="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principle</a:t>
            </a:r>
            <a:r>
              <a:rPr sz="3200" b="1" dirty="0">
                <a:latin typeface="Arial"/>
                <a:cs typeface="Arial"/>
              </a:rPr>
              <a:t>,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one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should </a:t>
            </a:r>
            <a:r>
              <a:rPr sz="3200" b="1" dirty="0">
                <a:latin typeface="Arial"/>
                <a:cs typeface="Arial"/>
              </a:rPr>
              <a:t>always</a:t>
            </a:r>
            <a:r>
              <a:rPr sz="3200" b="1" spc="340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assume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that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350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adversary,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spc="-20" dirty="0">
                <a:latin typeface="Arial"/>
                <a:cs typeface="Arial"/>
              </a:rPr>
              <a:t>Eve, </a:t>
            </a:r>
            <a:r>
              <a:rPr sz="3200" b="1" dirty="0">
                <a:latin typeface="Arial"/>
                <a:cs typeface="Arial"/>
              </a:rPr>
              <a:t>knows</a:t>
            </a:r>
            <a:r>
              <a:rPr sz="3200" b="1" spc="50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5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encryption/decryption</a:t>
            </a:r>
            <a:r>
              <a:rPr sz="3200" b="1" spc="53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algorithm.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resistance</a:t>
            </a:r>
            <a:r>
              <a:rPr sz="3200" b="1" spc="4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434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4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4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attack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must </a:t>
            </a:r>
            <a:r>
              <a:rPr sz="3200" b="1" dirty="0">
                <a:latin typeface="Arial"/>
                <a:cs typeface="Arial"/>
              </a:rPr>
              <a:t>be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based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only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secrecy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key.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9153525" cy="897890"/>
            <a:chOff x="-4762" y="-4762"/>
            <a:chExt cx="9153525" cy="8978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838200"/>
            </a:xfrm>
            <a:custGeom>
              <a:avLst/>
              <a:gdLst/>
              <a:ahLst/>
              <a:cxnLst/>
              <a:rect l="l" t="t" r="r" b="b"/>
              <a:pathLst>
                <a:path w="9144000" h="838200">
                  <a:moveTo>
                    <a:pt x="9144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9144000" y="838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838200"/>
            </a:xfrm>
            <a:custGeom>
              <a:avLst/>
              <a:gdLst/>
              <a:ahLst/>
              <a:cxnLst/>
              <a:rect l="l" t="t" r="r" b="b"/>
              <a:pathLst>
                <a:path w="9144000" h="838200">
                  <a:moveTo>
                    <a:pt x="0" y="838200"/>
                  </a:moveTo>
                  <a:lnTo>
                    <a:pt x="9144000" y="838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0"/>
              <a:ext cx="3686555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1735" y="0"/>
              <a:ext cx="2342388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95199"/>
            <a:ext cx="49891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SUBSTITUTION</a:t>
            </a:r>
            <a:r>
              <a:rPr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CIPHERS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646176"/>
            <a:ext cx="8877300" cy="1390015"/>
            <a:chOff x="0" y="646176"/>
            <a:chExt cx="8877300" cy="13900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6176"/>
              <a:ext cx="729996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140" y="646176"/>
              <a:ext cx="285597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0735" y="646176"/>
              <a:ext cx="1755648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4528" y="646176"/>
              <a:ext cx="2180844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515" y="646176"/>
              <a:ext cx="1258824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0483" y="646176"/>
              <a:ext cx="1956816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133856"/>
              <a:ext cx="1263396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783" y="1133856"/>
              <a:ext cx="1999488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1823" y="1133856"/>
              <a:ext cx="649224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6435" y="1133856"/>
              <a:ext cx="2903219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5044" y="1133856"/>
              <a:ext cx="197967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0107" y="1133856"/>
              <a:ext cx="123444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9935" y="1133856"/>
              <a:ext cx="1007364" cy="90220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4939" y="753618"/>
            <a:ext cx="845439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036955" algn="l"/>
                <a:tab pos="2824480" algn="l"/>
                <a:tab pos="5403850" algn="l"/>
                <a:tab pos="7059295" algn="l"/>
                <a:tab pos="7968615" algn="l"/>
              </a:tabLst>
            </a:pPr>
            <a:r>
              <a:rPr sz="3200" b="1" i="1" dirty="0">
                <a:latin typeface="Arial"/>
                <a:cs typeface="Arial"/>
              </a:rPr>
              <a:t>A</a:t>
            </a:r>
            <a:r>
              <a:rPr sz="3200" b="1" i="1" spc="26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substitution</a:t>
            </a:r>
            <a:r>
              <a:rPr sz="3200" b="1" i="1" spc="3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cipher</a:t>
            </a:r>
            <a:r>
              <a:rPr sz="3200" b="1" i="1" spc="3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replaces</a:t>
            </a:r>
            <a:r>
              <a:rPr sz="3200" b="1" i="1" spc="34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one</a:t>
            </a:r>
            <a:r>
              <a:rPr sz="3200" b="1" i="1" spc="38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symbol </a:t>
            </a:r>
            <a:r>
              <a:rPr sz="3200" b="1" i="1" spc="-20" dirty="0">
                <a:latin typeface="Arial"/>
                <a:cs typeface="Arial"/>
              </a:rPr>
              <a:t>with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another.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Substitution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ciphers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can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be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621536"/>
            <a:ext cx="8877300" cy="902335"/>
            <a:chOff x="0" y="1621536"/>
            <a:chExt cx="8877300" cy="902335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621536"/>
              <a:ext cx="270510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1572" y="1621536"/>
              <a:ext cx="986027" cy="9022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4071" y="1621536"/>
              <a:ext cx="1639824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0367" y="1621536"/>
              <a:ext cx="3646932" cy="9022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4939" y="1728673"/>
            <a:ext cx="8455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69870" algn="l"/>
                <a:tab pos="3722370" algn="l"/>
                <a:tab pos="5328920" algn="l"/>
              </a:tabLst>
            </a:pPr>
            <a:r>
              <a:rPr sz="3200" b="1" i="1" spc="-10" dirty="0">
                <a:latin typeface="Arial"/>
                <a:cs typeface="Arial"/>
              </a:rPr>
              <a:t>categorized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as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either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monoalphabetic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2109216"/>
            <a:ext cx="8610600" cy="1358265"/>
            <a:chOff x="0" y="2109216"/>
            <a:chExt cx="8610600" cy="1358265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2109216"/>
              <a:ext cx="1895856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660" y="2109216"/>
              <a:ext cx="943355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8820" y="2109216"/>
              <a:ext cx="3380231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0808" y="2109216"/>
              <a:ext cx="1981199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5559" y="2109216"/>
              <a:ext cx="649223" cy="902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7200" y="34290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7200" y="2819400"/>
              <a:ext cx="1143000" cy="5669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54939" y="2061937"/>
            <a:ext cx="6610984" cy="123063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200" b="1" i="1" dirty="0">
                <a:latin typeface="Arial"/>
                <a:cs typeface="Arial"/>
              </a:rPr>
              <a:t>ciphers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or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polyalphabetic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ciphers.</a:t>
            </a:r>
            <a:endParaRPr sz="3200">
              <a:latin typeface="Arial"/>
              <a:cs typeface="Arial"/>
            </a:endParaRPr>
          </a:p>
          <a:p>
            <a:pPr marL="527050">
              <a:lnSpc>
                <a:spcPct val="100000"/>
              </a:lnSpc>
              <a:spcBef>
                <a:spcPts val="1065"/>
              </a:spcBef>
            </a:pP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623" y="4806696"/>
            <a:ext cx="5116068" cy="78943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31140" y="4769123"/>
            <a:ext cx="4685665" cy="142494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15"/>
              </a:spcBef>
            </a:pP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sz="2800" b="1" i="1" u="sng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sz="2800" b="1" i="1" u="sng" spc="-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dirty="0">
                <a:solidFill>
                  <a:srgbClr val="0033CC"/>
                </a:solidFill>
                <a:latin typeface="Arial"/>
                <a:cs typeface="Arial"/>
              </a:rPr>
              <a:t>Monoalphabetic</a:t>
            </a:r>
            <a:r>
              <a:rPr sz="2400" b="1" spc="-4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Arial"/>
                <a:cs typeface="Arial"/>
              </a:rPr>
              <a:t>Ciphres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33CC"/>
                </a:solidFill>
                <a:latin typeface="Arial"/>
                <a:cs typeface="Arial"/>
              </a:rPr>
              <a:t>Polyalphabetic</a:t>
            </a:r>
            <a:r>
              <a:rPr sz="2400" b="1" spc="-3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Arial"/>
                <a:cs typeface="Arial"/>
              </a:rPr>
              <a:t>Ciphers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52984" y="5295900"/>
            <a:ext cx="4689348" cy="762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458723" y="4648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95300" y="3520440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vert="horz" wrap="square" lIns="0" tIns="35560" rIns="0" bIns="0" rtlCol="0">
            <a:spAutoFit/>
          </a:bodyPr>
          <a:lstStyle/>
          <a:p>
            <a:pPr marL="2018664" marR="711835" indent="-1298575">
              <a:lnSpc>
                <a:spcPct val="100000"/>
              </a:lnSpc>
              <a:spcBef>
                <a:spcPts val="280"/>
              </a:spcBef>
            </a:pP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substitution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replaces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one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with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another.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Monoalphabetic</a:t>
            </a:r>
            <a:r>
              <a:rPr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Ciphers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57200" y="1981200"/>
            <a:ext cx="8153400" cy="647700"/>
            <a:chOff x="457200" y="1981200"/>
            <a:chExt cx="8153400" cy="647700"/>
          </a:xfrm>
        </p:grpSpPr>
        <p:sp>
          <p:nvSpPr>
            <p:cNvPr id="12" name="object 12"/>
            <p:cNvSpPr/>
            <p:nvPr/>
          </p:nvSpPr>
          <p:spPr>
            <a:xfrm>
              <a:off x="457200" y="2590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1981200"/>
              <a:ext cx="1143000" cy="56692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58723" y="2682239"/>
            <a:ext cx="8153400" cy="2156460"/>
            <a:chOff x="458723" y="2682239"/>
            <a:chExt cx="8153400" cy="2156460"/>
          </a:xfrm>
        </p:grpSpPr>
        <p:sp>
          <p:nvSpPr>
            <p:cNvPr id="15" name="object 15"/>
            <p:cNvSpPr/>
            <p:nvPr/>
          </p:nvSpPr>
          <p:spPr>
            <a:xfrm>
              <a:off x="458723" y="48006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299" y="2682239"/>
              <a:ext cx="8077200" cy="2063750"/>
            </a:xfrm>
            <a:custGeom>
              <a:avLst/>
              <a:gdLst/>
              <a:ahLst/>
              <a:cxnLst/>
              <a:rect l="l" t="t" r="r" b="b"/>
              <a:pathLst>
                <a:path w="8077200" h="2063750">
                  <a:moveTo>
                    <a:pt x="8077200" y="0"/>
                  </a:moveTo>
                  <a:lnTo>
                    <a:pt x="0" y="0"/>
                  </a:lnTo>
                  <a:lnTo>
                    <a:pt x="0" y="2063495"/>
                  </a:lnTo>
                  <a:lnTo>
                    <a:pt x="8077200" y="2063495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917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1985"/>
              </a:spcBef>
            </a:pP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  <a:p>
            <a:pPr marL="267970" marR="5080" indent="635" algn="ctr">
              <a:lnSpc>
                <a:spcPct val="100000"/>
              </a:lnSpc>
              <a:spcBef>
                <a:spcPts val="2170"/>
              </a:spcBef>
            </a:pP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monoalphabetic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substitution,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relationship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between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plaintext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ciphertext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is </a:t>
            </a:r>
            <a:r>
              <a:rPr sz="3200" b="1" dirty="0">
                <a:latin typeface="Arial"/>
                <a:cs typeface="Arial"/>
              </a:rPr>
              <a:t>always</a:t>
            </a:r>
            <a:r>
              <a:rPr sz="3200" b="1" spc="15" dirty="0"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one-to-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3200" b="1" spc="-2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854200"/>
            <a:ext cx="8683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following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shows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plaintext</a:t>
            </a:r>
            <a:r>
              <a:rPr sz="2400" b="1" spc="10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its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corresponding </a:t>
            </a:r>
            <a:r>
              <a:rPr sz="2400" b="1" dirty="0">
                <a:latin typeface="Arial"/>
                <a:cs typeface="Arial"/>
              </a:rPr>
              <a:t>ciphertext.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probably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because </a:t>
            </a:r>
            <a:r>
              <a:rPr sz="2400" b="1" dirty="0">
                <a:latin typeface="Arial"/>
                <a:cs typeface="Arial"/>
              </a:rPr>
              <a:t>both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’s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(els)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are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encrypted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’s.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600" y="1219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024" y="3211371"/>
            <a:ext cx="6461556" cy="55033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1140" y="4629657"/>
            <a:ext cx="8683625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following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shows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plaintext</a:t>
            </a:r>
            <a:r>
              <a:rPr lang="en-US" sz="2400" b="1" spc="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its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corresponding </a:t>
            </a:r>
            <a:r>
              <a:rPr sz="2400" b="1" dirty="0">
                <a:latin typeface="Arial"/>
                <a:cs typeface="Arial"/>
              </a:rPr>
              <a:t>ciphertext.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not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because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each </a:t>
            </a:r>
            <a:r>
              <a:rPr sz="2400" b="1" i="1" dirty="0">
                <a:latin typeface="Arial"/>
                <a:cs typeface="Arial"/>
              </a:rPr>
              <a:t>l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(el)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encrypted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by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different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character.</a:t>
            </a:r>
            <a:endParaRPr lang="en-US" sz="2400" b="1" spc="-1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IN" sz="2400" b="1" spc="-1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N" sz="2400" b="1" spc="-10" dirty="0">
                <a:latin typeface="Arial"/>
                <a:cs typeface="Arial"/>
              </a:rPr>
              <a:t>             Plaintext: </a:t>
            </a:r>
            <a:r>
              <a:rPr lang="en-IN" sz="2400" b="1" spc="-10">
                <a:latin typeface="Arial"/>
                <a:cs typeface="Arial"/>
              </a:rPr>
              <a:t>hello                  </a:t>
            </a:r>
            <a:r>
              <a:rPr lang="en-IN" sz="2400" b="1" spc="-10" dirty="0">
                <a:latin typeface="Arial"/>
                <a:cs typeface="Arial"/>
              </a:rPr>
              <a:t>Ciphertext: JCMWMK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400" y="40386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3039" y="98247"/>
            <a:ext cx="8759825" cy="505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Additive</a:t>
            </a:r>
            <a:r>
              <a:rPr sz="2400" b="1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  <a:p>
            <a:pPr marL="50800" marR="42545" algn="just">
              <a:spcBef>
                <a:spcPts val="254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simplest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additive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cipher. </a:t>
            </a:r>
            <a:r>
              <a:rPr lang="en-US" sz="2400" b="1" dirty="0">
                <a:latin typeface="Arial"/>
                <a:cs typeface="Arial"/>
              </a:rPr>
              <a:t>This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</a:t>
            </a:r>
            <a:r>
              <a:rPr lang="en-US" sz="2400" b="1" spc="370" dirty="0">
                <a:latin typeface="Arial"/>
                <a:cs typeface="Arial"/>
              </a:rPr>
              <a:t>  </a:t>
            </a:r>
            <a:r>
              <a:rPr lang="en-US" sz="2400" b="1" dirty="0">
                <a:latin typeface="Arial"/>
                <a:cs typeface="Arial"/>
              </a:rPr>
              <a:t>is</a:t>
            </a:r>
            <a:r>
              <a:rPr lang="en-US" sz="2400" b="1" spc="36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sometimes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</a:t>
            </a:r>
            <a:r>
              <a:rPr lang="en-US" sz="2400" b="1" spc="365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shift</a:t>
            </a:r>
            <a:r>
              <a:rPr lang="en-US" sz="2400" b="1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cipher</a:t>
            </a:r>
            <a:r>
              <a:rPr lang="en-US" sz="2400" b="1" dirty="0">
                <a:latin typeface="Arial"/>
                <a:cs typeface="Arial"/>
              </a:rPr>
              <a:t>,</a:t>
            </a:r>
            <a:r>
              <a:rPr lang="en-US" sz="2400" b="1" spc="4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but</a:t>
            </a:r>
            <a:r>
              <a:rPr lang="en-US" sz="2400" b="1" spc="4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the</a:t>
            </a:r>
            <a:r>
              <a:rPr lang="en-US" sz="2400" b="1" spc="46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term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cypher </a:t>
            </a:r>
            <a:r>
              <a:rPr lang="en-US" sz="2400" b="1" dirty="0">
                <a:latin typeface="Arial"/>
                <a:cs typeface="Arial"/>
              </a:rPr>
              <a:t>better</a:t>
            </a:r>
            <a:r>
              <a:rPr lang="en-US" sz="2400" b="1" spc="-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reveals</a:t>
            </a:r>
            <a:r>
              <a:rPr lang="en-US" sz="2400" b="1" spc="-5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its</a:t>
            </a:r>
            <a:r>
              <a:rPr lang="en-US" sz="2400" b="1" spc="-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mathematical</a:t>
            </a:r>
            <a:r>
              <a:rPr lang="en-US" sz="2400" b="1" spc="-80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nature. </a:t>
            </a:r>
            <a:r>
              <a:rPr lang="en-US" sz="2400" b="1" dirty="0">
                <a:latin typeface="Arial"/>
                <a:cs typeface="Arial"/>
              </a:rPr>
              <a:t>Historically,</a:t>
            </a:r>
            <a:r>
              <a:rPr lang="en-US" sz="2400" b="1" spc="9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ciphers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are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75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shift</a:t>
            </a:r>
            <a:r>
              <a:rPr lang="en-US" sz="2400" b="1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/>
                <a:cs typeface="Arial"/>
              </a:rPr>
              <a:t>ciphers</a:t>
            </a:r>
            <a:r>
              <a:rPr lang="en-US" sz="2400" b="1" dirty="0" err="1">
                <a:latin typeface="Arial"/>
                <a:cs typeface="Arial"/>
              </a:rPr>
              <a:t>.The</a:t>
            </a:r>
            <a:r>
              <a:rPr lang="en-US" sz="2400" b="1" dirty="0">
                <a:latin typeface="Arial"/>
                <a:cs typeface="Arial"/>
              </a:rPr>
              <a:t> shift value is the key for encryption and decryption.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Julius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used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an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to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communicate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with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25" dirty="0">
                <a:latin typeface="Arial"/>
                <a:cs typeface="Arial"/>
              </a:rPr>
              <a:t>his </a:t>
            </a:r>
            <a:r>
              <a:rPr lang="en-US" sz="2400" b="1" dirty="0">
                <a:latin typeface="Arial"/>
                <a:cs typeface="Arial"/>
              </a:rPr>
              <a:t>officers.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For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this</a:t>
            </a:r>
            <a:r>
              <a:rPr lang="en-US" sz="2400" b="1" spc="49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reason,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ciphers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are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sometimes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the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cipher(shift=3).</a:t>
            </a:r>
            <a:r>
              <a:rPr lang="en-US" sz="2400" b="1" spc="5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5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used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key</a:t>
            </a:r>
            <a:r>
              <a:rPr lang="en-US" sz="2400" b="1" spc="3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of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3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spc="-25" dirty="0">
                <a:latin typeface="Arial"/>
                <a:cs typeface="Arial"/>
              </a:rPr>
              <a:t>for </a:t>
            </a:r>
            <a:r>
              <a:rPr lang="en-US" sz="2400" b="1" dirty="0">
                <a:latin typeface="Arial"/>
                <a:cs typeface="Arial"/>
              </a:rPr>
              <a:t>his</a:t>
            </a:r>
            <a:r>
              <a:rPr lang="en-US" sz="2400" b="1" spc="-10" dirty="0">
                <a:latin typeface="Arial"/>
                <a:cs typeface="Arial"/>
              </a:rPr>
              <a:t> communications.</a:t>
            </a:r>
            <a:endParaRPr lang="en-US" sz="2400" dirty="0">
              <a:latin typeface="Arial"/>
              <a:cs typeface="Arial"/>
            </a:endParaRPr>
          </a:p>
          <a:p>
            <a:pPr marL="50800" marR="42545" algn="just">
              <a:lnSpc>
                <a:spcPct val="100000"/>
              </a:lnSpc>
              <a:spcBef>
                <a:spcPts val="2540"/>
              </a:spcBef>
            </a:pPr>
            <a:endParaRPr lang="en-US" sz="2400" dirty="0">
              <a:latin typeface="Arial"/>
              <a:cs typeface="Arial"/>
            </a:endParaRPr>
          </a:p>
          <a:p>
            <a:pPr marR="370205" algn="ctr">
              <a:lnSpc>
                <a:spcPct val="100000"/>
              </a:lnSpc>
              <a:spcBef>
                <a:spcPts val="1065"/>
              </a:spcBef>
              <a:tabLst>
                <a:tab pos="1187450" algn="l"/>
              </a:tabLst>
            </a:pPr>
            <a:endParaRPr lang="en-US" sz="1950" baseline="-21367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2FBA9-E1AB-0D7E-9D8B-0E9EA0BD230D}"/>
              </a:ext>
            </a:extLst>
          </p:cNvPr>
          <p:cNvSpPr txBox="1"/>
          <p:nvPr/>
        </p:nvSpPr>
        <p:spPr>
          <a:xfrm>
            <a:off x="3048000" y="4715680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C=(</a:t>
            </a:r>
            <a:r>
              <a:rPr lang="en-US" sz="3200" dirty="0" err="1"/>
              <a:t>P+k</a:t>
            </a:r>
            <a:r>
              <a:rPr lang="en-US" sz="3200" dirty="0"/>
              <a:t>)Mod26</a:t>
            </a:r>
          </a:p>
          <a:p>
            <a:r>
              <a:rPr lang="en-US" sz="3200" dirty="0"/>
              <a:t>P=(C-k)Mod26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8379459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35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34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refers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34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measures</a:t>
            </a:r>
            <a:r>
              <a:rPr sz="2400" b="1" spc="35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taken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by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spc="-25" dirty="0">
                <a:latin typeface="Times New Roman"/>
                <a:cs typeface="Times New Roman"/>
              </a:rPr>
              <a:t>any </a:t>
            </a:r>
            <a:r>
              <a:rPr sz="2400" b="1" dirty="0">
                <a:latin typeface="Times New Roman"/>
                <a:cs typeface="Times New Roman"/>
              </a:rPr>
              <a:t>enterprise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2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organization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secure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its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2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2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3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using</a:t>
            </a:r>
            <a:r>
              <a:rPr sz="2400" b="1" spc="3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both</a:t>
            </a:r>
            <a:r>
              <a:rPr sz="2400" b="1" spc="3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hardware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software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systems.</a:t>
            </a:r>
            <a:r>
              <a:rPr sz="2400" b="1" spc="3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This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aims</a:t>
            </a:r>
            <a:r>
              <a:rPr sz="2400" b="1" spc="30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at </a:t>
            </a:r>
            <a:r>
              <a:rPr sz="2400" b="1" dirty="0">
                <a:latin typeface="Times New Roman"/>
                <a:cs typeface="Times New Roman"/>
              </a:rPr>
              <a:t>securing</a:t>
            </a:r>
            <a:r>
              <a:rPr sz="2400" b="1" spc="5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confidentiality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accessibility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5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5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spc="-10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 security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solutions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various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vulnerabilities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systems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such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as: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Users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Locations</a:t>
            </a:r>
            <a:endParaRPr sz="2400">
              <a:latin typeface="Times New Roman"/>
              <a:cs typeface="Times New Roman"/>
            </a:endParaRPr>
          </a:p>
          <a:p>
            <a:pPr marL="240029" indent="-231775">
              <a:lnSpc>
                <a:spcPct val="100000"/>
              </a:lnSpc>
              <a:buSzPct val="95833"/>
              <a:buAutoNum type="arabicPeriod"/>
              <a:tabLst>
                <a:tab pos="240029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Devices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Applications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78127" y="849629"/>
            <a:ext cx="414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" y="0"/>
            <a:ext cx="8567115" cy="712759"/>
          </a:xfrm>
          <a:prstGeom prst="rect">
            <a:avLst/>
          </a:prstGeom>
        </p:spPr>
        <p:txBody>
          <a:bodyPr vert="horz" wrap="square" lIns="0" tIns="157226" rIns="0" bIns="0" rtlCol="0">
            <a:spAutoFit/>
          </a:bodyPr>
          <a:lstStyle/>
          <a:p>
            <a:pPr marL="982344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Additive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cipher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761999"/>
            <a:ext cx="8763000" cy="5486401"/>
            <a:chOff x="76200" y="0"/>
            <a:chExt cx="8763000" cy="6798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84" y="842001"/>
              <a:ext cx="8471916" cy="59568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450975"/>
            <a:chOff x="76200" y="0"/>
            <a:chExt cx="8594090" cy="145097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" y="880872"/>
              <a:ext cx="1357884" cy="56997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251460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140" y="609936"/>
            <a:ext cx="8688070" cy="12763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089025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additive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 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15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encrypt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 </a:t>
            </a:r>
            <a:r>
              <a:rPr sz="1800" b="1" spc="-10" dirty="0">
                <a:latin typeface="Arial"/>
                <a:cs typeface="Arial"/>
              </a:rPr>
              <a:t>“hello”.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568325" algn="l"/>
                <a:tab pos="1408430" algn="l"/>
                <a:tab pos="1969135" algn="l"/>
                <a:tab pos="3446779" algn="l"/>
                <a:tab pos="4781550" algn="l"/>
                <a:tab pos="5200650" algn="l"/>
                <a:tab pos="5760085" algn="l"/>
                <a:tab pos="7052945" algn="l"/>
                <a:tab pos="8374380" algn="l"/>
              </a:tabLst>
            </a:pPr>
            <a:r>
              <a:rPr sz="2000" b="1" spc="-25" dirty="0">
                <a:latin typeface="Arial"/>
                <a:cs typeface="Arial"/>
              </a:rPr>
              <a:t>We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0" dirty="0">
                <a:latin typeface="Arial"/>
                <a:cs typeface="Arial"/>
              </a:rPr>
              <a:t>apply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encryption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algorithm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to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plaintext,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character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by </a:t>
            </a:r>
            <a:r>
              <a:rPr sz="2000" b="1" spc="-10" dirty="0">
                <a:latin typeface="Arial"/>
                <a:cs typeface="Arial"/>
              </a:rPr>
              <a:t>character: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599" y="2110041"/>
            <a:ext cx="8759129" cy="33763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3000" y="76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1033272"/>
            <a:ext cx="1357884" cy="5699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1140" y="494988"/>
            <a:ext cx="8721090" cy="93345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320"/>
              </a:spcBef>
            </a:pP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15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decrypt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</a:t>
            </a:r>
            <a:r>
              <a:rPr sz="1800" b="1" spc="-10" dirty="0">
                <a:latin typeface="Arial"/>
                <a:cs typeface="Arial"/>
              </a:rPr>
              <a:t> “WTAAD”.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1401902"/>
            <a:ext cx="12566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5945" algn="l"/>
              </a:tabLst>
            </a:pPr>
            <a:r>
              <a:rPr sz="2000" b="1" spc="-25" dirty="0">
                <a:latin typeface="Arial"/>
                <a:cs typeface="Arial"/>
              </a:rPr>
              <a:t>We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0" dirty="0">
                <a:latin typeface="Arial"/>
                <a:cs typeface="Arial"/>
              </a:rPr>
              <a:t>apply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2617" y="1401902"/>
            <a:ext cx="72745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1025" algn="l"/>
                <a:tab pos="2065655" algn="l"/>
                <a:tab pos="3408679" algn="l"/>
                <a:tab pos="3835400" algn="l"/>
                <a:tab pos="4401820" algn="l"/>
                <a:tab pos="5632450" algn="l"/>
                <a:tab pos="6961505" algn="l"/>
              </a:tabLst>
            </a:pP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decryption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algorithm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to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plaintext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character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140" y="1707261"/>
            <a:ext cx="1258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character: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959" y="2438271"/>
            <a:ext cx="8827607" cy="31243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1338072"/>
            <a:ext cx="1357884" cy="5699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1140" y="714882"/>
            <a:ext cx="8835390" cy="16281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intercepted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“UVACLYFZLJBYL”.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Show</a:t>
            </a:r>
            <a:r>
              <a:rPr sz="2000" b="1" spc="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how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she </a:t>
            </a:r>
            <a:r>
              <a:rPr sz="2000" b="1" dirty="0">
                <a:latin typeface="Arial"/>
                <a:cs typeface="Arial"/>
              </a:rPr>
              <a:t>can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brute-force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attack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break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cipher.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12700" marR="1549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tries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keys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from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7.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2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7,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plaintext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“not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very </a:t>
            </a:r>
            <a:r>
              <a:rPr sz="2000" b="1" dirty="0">
                <a:latin typeface="Arial"/>
                <a:cs typeface="Arial"/>
              </a:rPr>
              <a:t>secure”,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which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makes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sense.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599" y="2456658"/>
            <a:ext cx="8747015" cy="412852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spc="-10" dirty="0">
                <a:latin typeface="Times New Roman"/>
                <a:cs typeface="Times New Roman"/>
              </a:rPr>
              <a:t>Continued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044" y="556005"/>
            <a:ext cx="2959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Multiplicative</a:t>
            </a:r>
            <a:r>
              <a:rPr sz="2400" b="1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280" y="2218549"/>
            <a:ext cx="8317992" cy="2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7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637158"/>
            <a:ext cx="64401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0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key</a:t>
            </a:r>
            <a:r>
              <a:rPr sz="20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sz="20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multiplicative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00"/>
                </a:solidFill>
                <a:latin typeface="Arial"/>
                <a:cs typeface="Arial"/>
              </a:rPr>
              <a:t>cipher?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880872"/>
            <a:ext cx="1357884" cy="5699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3039" y="945007"/>
            <a:ext cx="875855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needs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1950" b="1" baseline="-17094" dirty="0">
                <a:latin typeface="Arial"/>
                <a:cs typeface="Arial"/>
              </a:rPr>
              <a:t>26</a:t>
            </a:r>
            <a:r>
              <a:rPr sz="2000" b="1" dirty="0">
                <a:latin typeface="Arial"/>
                <a:cs typeface="Arial"/>
              </a:rPr>
              <a:t>*.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set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only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12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members: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3,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5,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9,</a:t>
            </a:r>
            <a:endParaRPr sz="2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11,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15,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17,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21,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23,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25.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2316607"/>
            <a:ext cx="8679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We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multiplicative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encrypt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“hello”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7.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ciphertext is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“XCZZU”.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600" y="1905000"/>
            <a:ext cx="1114425" cy="368935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936" y="3029894"/>
            <a:ext cx="8978777" cy="194203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91183" y="0"/>
            <a:ext cx="1114425" cy="368935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775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460501"/>
            <a:ext cx="8682355" cy="368807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Monoalphabetic</a:t>
            </a:r>
            <a:r>
              <a:rPr sz="2400" b="1" spc="-7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Substitution</a:t>
            </a:r>
            <a:r>
              <a:rPr sz="2400" b="1" spc="-6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755"/>
              </a:spcBef>
            </a:pPr>
            <a:r>
              <a:rPr sz="2400" b="1" dirty="0">
                <a:latin typeface="Arial"/>
                <a:cs typeface="Arial"/>
              </a:rPr>
              <a:t>Because</a:t>
            </a:r>
            <a:r>
              <a:rPr sz="2400" b="1" spc="5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additive,</a:t>
            </a:r>
            <a:r>
              <a:rPr sz="2400" b="1" spc="5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multiplicative,</a:t>
            </a:r>
            <a:r>
              <a:rPr sz="2400" b="1" spc="-3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5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affine</a:t>
            </a:r>
            <a:r>
              <a:rPr sz="2400" b="1" spc="-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ciphers</a:t>
            </a:r>
            <a:r>
              <a:rPr sz="2400" b="1" spc="-30" dirty="0">
                <a:latin typeface="Arial"/>
                <a:cs typeface="Arial"/>
              </a:rPr>
              <a:t>  </a:t>
            </a:r>
            <a:r>
              <a:rPr sz="2400" b="1" spc="-20" dirty="0">
                <a:latin typeface="Arial"/>
                <a:cs typeface="Arial"/>
              </a:rPr>
              <a:t>have </a:t>
            </a:r>
            <a:r>
              <a:rPr sz="2400" b="1" dirty="0">
                <a:latin typeface="Arial"/>
                <a:cs typeface="Arial"/>
              </a:rPr>
              <a:t>small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key</a:t>
            </a:r>
            <a:r>
              <a:rPr sz="2400" b="1" spc="1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domains,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they</a:t>
            </a:r>
            <a:r>
              <a:rPr sz="2400" b="1" spc="1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are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very</a:t>
            </a:r>
            <a:r>
              <a:rPr sz="2400" b="1" spc="1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vulnerable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brute-force attack.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390"/>
              </a:lnSpc>
            </a:pP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better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solution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create</a:t>
            </a:r>
            <a:r>
              <a:rPr sz="2400" b="1" spc="3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mapping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between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spc="-20" dirty="0">
                <a:latin typeface="Arial"/>
                <a:cs typeface="Arial"/>
              </a:rPr>
              <a:t>each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plaintext</a:t>
            </a:r>
            <a:r>
              <a:rPr sz="2400" b="1" spc="434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character</a:t>
            </a:r>
            <a:r>
              <a:rPr sz="2400" b="1" spc="45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434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4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corresponding</a:t>
            </a:r>
            <a:r>
              <a:rPr sz="2400" b="1" spc="42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ciphertext </a:t>
            </a:r>
            <a:r>
              <a:rPr sz="2400" b="1" dirty="0">
                <a:latin typeface="Arial"/>
                <a:cs typeface="Arial"/>
              </a:rPr>
              <a:t>character.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Alice</a:t>
            </a:r>
            <a:r>
              <a:rPr sz="2400" b="1" spc="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11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Bob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can</a:t>
            </a:r>
            <a:r>
              <a:rPr sz="2400" b="1" spc="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agree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on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1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table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showing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the </a:t>
            </a:r>
            <a:r>
              <a:rPr sz="2400" b="1" dirty="0">
                <a:latin typeface="Arial"/>
                <a:cs typeface="Arial"/>
              </a:rPr>
              <a:t>mapping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each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character.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  <a:tabLst>
                <a:tab pos="15805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b="1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An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example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key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for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monoalphabetic</a:t>
            </a:r>
            <a:r>
              <a:rPr sz="2000" b="1" i="1" spc="-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substitution</a:t>
            </a:r>
            <a:r>
              <a:rPr sz="2000" b="1" i="1" spc="-5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cipher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308" y="4550664"/>
            <a:ext cx="8340291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473149"/>
            <a:ext cx="8365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can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key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below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800" y="1066800"/>
            <a:ext cx="1423670" cy="462280"/>
          </a:xfrm>
          <a:custGeom>
            <a:avLst/>
            <a:gdLst/>
            <a:ahLst/>
            <a:cxnLst/>
            <a:rect l="l" t="t" r="r" b="b"/>
            <a:pathLst>
              <a:path w="1423670" h="462280">
                <a:moveTo>
                  <a:pt x="1423415" y="0"/>
                </a:moveTo>
                <a:lnTo>
                  <a:pt x="0" y="0"/>
                </a:lnTo>
                <a:lnTo>
                  <a:pt x="0" y="461772"/>
                </a:lnTo>
                <a:lnTo>
                  <a:pt x="1423415" y="461772"/>
                </a:lnTo>
                <a:lnTo>
                  <a:pt x="1423415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7284" y="1066800"/>
            <a:ext cx="136144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933" y="3496782"/>
            <a:ext cx="2448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ciphertext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is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946" y="2746239"/>
            <a:ext cx="7185659" cy="4861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399" y="4038679"/>
            <a:ext cx="8909940" cy="391795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86C1D6C4-E9FF-207D-4B13-68367857C95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762" y="1934760"/>
            <a:ext cx="8340291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6368" y="1285524"/>
            <a:ext cx="79209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intercepted</a:t>
            </a:r>
            <a:r>
              <a:rPr sz="2000" b="1" spc="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ciphertext.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Using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statistical </a:t>
            </a:r>
            <a:r>
              <a:rPr sz="2000" b="1" dirty="0">
                <a:latin typeface="Arial"/>
                <a:cs typeface="Arial"/>
              </a:rPr>
              <a:t>attack,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plaintext.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359" y="3626551"/>
            <a:ext cx="1014984" cy="2097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13359" y="3589011"/>
            <a:ext cx="868362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When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tabulates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 frequency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letters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ciphertext,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she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gets: 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=14,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=13,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=12,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on.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most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common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character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14 </a:t>
            </a:r>
            <a:r>
              <a:rPr sz="2000" b="1" dirty="0">
                <a:latin typeface="Arial"/>
                <a:cs typeface="Arial"/>
              </a:rPr>
              <a:t>occurrences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lang="en-US" sz="2000" b="1" spc="14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lang="en-US" sz="2000" b="1" dirty="0">
                <a:latin typeface="Arial"/>
                <a:cs typeface="Arial"/>
              </a:rPr>
              <a:t>e.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probable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“e”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544" y="2414102"/>
            <a:ext cx="8682911" cy="8548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983" y="5491125"/>
            <a:ext cx="8729472" cy="76200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439" y="1124296"/>
            <a:ext cx="8369389" cy="28928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91892" y="551434"/>
            <a:ext cx="471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Table: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Frequency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characters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in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English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3994" y="4061536"/>
            <a:ext cx="4923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9815" algn="l"/>
              </a:tabLst>
            </a:pP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b="1" spc="-11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Frequency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diagrams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and</a:t>
            </a:r>
            <a:r>
              <a:rPr sz="2000" b="1" i="1" spc="-10" dirty="0">
                <a:latin typeface="Times New Roman"/>
                <a:cs typeface="Times New Roman"/>
              </a:rPr>
              <a:t> trigrams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039" y="4581248"/>
            <a:ext cx="8369389" cy="203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8127" y="848106"/>
            <a:ext cx="25685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Goals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559" y="2037588"/>
            <a:ext cx="7650480" cy="32202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ahoma"/>
                <a:cs typeface="Tahoma"/>
              </a:rPr>
              <a:t>Frequency</a:t>
            </a:r>
            <a:r>
              <a:rPr spc="-7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analysis</a:t>
            </a:r>
            <a:r>
              <a:rPr spc="-8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7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English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alphabets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904" y="1144288"/>
            <a:ext cx="6117851" cy="5238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3922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Polyalphabetic</a:t>
            </a:r>
            <a:r>
              <a:rPr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Ciphers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9870" y="1143531"/>
            <a:ext cx="8684260" cy="3234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In</a:t>
            </a:r>
            <a:r>
              <a:rPr lang="en-US" sz="2800" b="1" spc="4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polyalphabetic</a:t>
            </a:r>
            <a:r>
              <a:rPr lang="en-US" sz="2800" b="1" spc="4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substitution,</a:t>
            </a:r>
            <a:r>
              <a:rPr lang="en-US" sz="2800" b="1" spc="47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each </a:t>
            </a:r>
            <a:r>
              <a:rPr sz="2800" b="1" dirty="0">
                <a:latin typeface="Arial"/>
                <a:cs typeface="Arial"/>
              </a:rPr>
              <a:t>occurrence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lang="en-US" sz="2800" b="1" spc="4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lang="en-US" sz="2800" b="1" spc="4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may</a:t>
            </a:r>
            <a:r>
              <a:rPr lang="en-US" sz="2800" b="1" spc="4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have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a </a:t>
            </a:r>
            <a:r>
              <a:rPr sz="2800" b="1" dirty="0">
                <a:latin typeface="Arial"/>
                <a:cs typeface="Arial"/>
              </a:rPr>
              <a:t>different</a:t>
            </a:r>
            <a:r>
              <a:rPr lang="en-US" sz="2800" b="1" spc="3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substitute.</a:t>
            </a:r>
            <a:r>
              <a:rPr sz="2800" b="1" spc="390" dirty="0">
                <a:latin typeface="Arial"/>
                <a:cs typeface="Arial"/>
              </a:rPr>
              <a:t>   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lang="en-US" sz="2800" b="1" spc="38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relationship </a:t>
            </a:r>
            <a:r>
              <a:rPr sz="2800" b="1" dirty="0">
                <a:latin typeface="Arial"/>
                <a:cs typeface="Arial"/>
              </a:rPr>
              <a:t>between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lang="en-US" sz="2800" b="1" spc="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lang="en-US" sz="2800" b="1" spc="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lang="en-US" sz="2800" b="1" spc="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plaintext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lang="en-IN" sz="2800" b="1" dirty="0">
                <a:latin typeface="Arial"/>
                <a:cs typeface="Arial"/>
              </a:rPr>
              <a:t>and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a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ciphertext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one-to-many.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3200" dirty="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Autokey</a:t>
            </a:r>
            <a:r>
              <a:rPr sz="2400" b="1" spc="-6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4668011"/>
            <a:ext cx="8756904" cy="10469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945007"/>
            <a:ext cx="86829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Assume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that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Alice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Bob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agreed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autokey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initial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 </a:t>
            </a:r>
            <a:r>
              <a:rPr sz="2000" b="1" i="1" dirty="0">
                <a:latin typeface="Arial"/>
                <a:cs typeface="Arial"/>
              </a:rPr>
              <a:t>k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12. Now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Alice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wants to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Bob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message “Attack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is </a:t>
            </a:r>
            <a:r>
              <a:rPr sz="2000" b="1" dirty="0">
                <a:latin typeface="Arial"/>
                <a:cs typeface="Arial"/>
              </a:rPr>
              <a:t>today”.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Enciphering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done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character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character.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3000" y="533400"/>
            <a:ext cx="1217930" cy="40132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022" y="2666999"/>
            <a:ext cx="8568154" cy="243840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91084"/>
            <a:ext cx="8077200" cy="572871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594" y="-57200"/>
            <a:ext cx="24326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Playfair</a:t>
            </a:r>
            <a:r>
              <a:rPr spc="-30" dirty="0"/>
              <a:t> </a:t>
            </a:r>
            <a:r>
              <a:rPr spc="-10" dirty="0"/>
              <a:t>cipher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838200"/>
            <a:ext cx="7629144" cy="542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1454467"/>
            <a:ext cx="8166100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5x5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constructed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keyword(ex.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Monarchy)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3723513"/>
            <a:ext cx="2018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Secrete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Key=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3048000"/>
            <a:ext cx="3429000" cy="219303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585"/>
          </a:xfrm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Rules</a:t>
            </a:r>
            <a:r>
              <a:rPr sz="4000" spc="-20" dirty="0"/>
              <a:t> </a:t>
            </a:r>
            <a:r>
              <a:rPr sz="4000" dirty="0"/>
              <a:t>for</a:t>
            </a:r>
            <a:r>
              <a:rPr sz="4000" spc="-30" dirty="0"/>
              <a:t> </a:t>
            </a:r>
            <a:r>
              <a:rPr sz="4000" dirty="0"/>
              <a:t>encryption</a:t>
            </a:r>
            <a:r>
              <a:rPr sz="4000" spc="-60" dirty="0"/>
              <a:t> </a:t>
            </a:r>
            <a:r>
              <a:rPr sz="4000" dirty="0"/>
              <a:t>using</a:t>
            </a:r>
            <a:r>
              <a:rPr sz="4000" spc="-15" dirty="0"/>
              <a:t> </a:t>
            </a:r>
            <a:r>
              <a:rPr lang="en-US" sz="4000" dirty="0"/>
              <a:t>Playfair</a:t>
            </a:r>
            <a:r>
              <a:rPr sz="4000" spc="-40" dirty="0"/>
              <a:t> </a:t>
            </a:r>
            <a:r>
              <a:rPr sz="4000" spc="-10"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688" y="1676400"/>
            <a:ext cx="8608695" cy="692997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ahoma"/>
                <a:cs typeface="Tahoma"/>
              </a:rPr>
              <a:t>Create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dirty="0" err="1">
                <a:latin typeface="Tahoma"/>
                <a:cs typeface="Tahoma"/>
              </a:rPr>
              <a:t>Digram</a:t>
            </a:r>
            <a:r>
              <a:rPr lang="en-US" sz="2400" dirty="0" err="1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(of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two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letters)</a:t>
            </a:r>
            <a:r>
              <a:rPr lang="en-US" sz="2400" spc="-10" dirty="0">
                <a:latin typeface="Tahoma"/>
                <a:cs typeface="Tahoma"/>
              </a:rPr>
              <a:t> of plain text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lang="en-US" sz="2400" dirty="0">
                <a:latin typeface="Tahoma"/>
                <a:cs typeface="Tahoma"/>
              </a:rPr>
              <a:t>If r</a:t>
            </a:r>
            <a:r>
              <a:rPr sz="2400" dirty="0">
                <a:latin typeface="Tahoma"/>
                <a:cs typeface="Tahoma"/>
              </a:rPr>
              <a:t>epeating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Letter</a:t>
            </a:r>
            <a:r>
              <a:rPr lang="en-US" sz="2400" spc="-25" dirty="0">
                <a:latin typeface="Tahoma"/>
                <a:cs typeface="Tahoma"/>
              </a:rPr>
              <a:t> in the same diagram</a:t>
            </a:r>
            <a:r>
              <a:rPr sz="2400" spc="-25" dirty="0">
                <a:latin typeface="Tahoma"/>
                <a:cs typeface="Tahoma"/>
              </a:rPr>
              <a:t>-</a:t>
            </a:r>
            <a:r>
              <a:rPr lang="en-IN" sz="2400" dirty="0">
                <a:latin typeface="Tahoma"/>
                <a:cs typeface="Tahoma"/>
              </a:rPr>
              <a:t>(Add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filler</a:t>
            </a:r>
            <a:r>
              <a:rPr lang="en-IN" sz="2400" spc="-75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‘x’</a:t>
            </a:r>
            <a:r>
              <a:rPr lang="en-IN" sz="2400" spc="-8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between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spc="-10" dirty="0">
                <a:latin typeface="Tahoma"/>
                <a:cs typeface="Tahoma"/>
              </a:rPr>
              <a:t>them)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3785235" algn="l"/>
              </a:tabLst>
            </a:pPr>
            <a:r>
              <a:rPr sz="2400" dirty="0">
                <a:latin typeface="Tahoma"/>
                <a:cs typeface="Tahoma"/>
              </a:rPr>
              <a:t>If</a:t>
            </a:r>
            <a:r>
              <a:rPr lang="en-US" sz="2400" dirty="0">
                <a:latin typeface="Tahoma"/>
                <a:cs typeface="Tahoma"/>
              </a:rPr>
              <a:t> letters in </a:t>
            </a:r>
            <a:r>
              <a:rPr lang="en-US" sz="2400" dirty="0" err="1">
                <a:latin typeface="Tahoma"/>
                <a:cs typeface="Tahoma"/>
              </a:rPr>
              <a:t>Digrams</a:t>
            </a:r>
            <a:r>
              <a:rPr lang="en-US" sz="2400" dirty="0">
                <a:latin typeface="Tahoma"/>
                <a:cs typeface="Tahoma"/>
              </a:rPr>
              <a:t> are in the </a:t>
            </a:r>
            <a:r>
              <a:rPr sz="2400" dirty="0">
                <a:latin typeface="Tahoma"/>
                <a:cs typeface="Tahoma"/>
              </a:rPr>
              <a:t>Same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Column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“</a:t>
            </a:r>
            <a:r>
              <a:rPr lang="en-US" sz="2400" spc="-50" dirty="0">
                <a:latin typeface="Tahoma"/>
                <a:cs typeface="Tahoma"/>
              </a:rPr>
              <a:t>Encode with below   character in the matrix</a:t>
            </a:r>
            <a:r>
              <a:rPr sz="2400" spc="-95" dirty="0">
                <a:latin typeface="Tahoma"/>
                <a:cs typeface="Tahoma"/>
              </a:rPr>
              <a:t>”,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if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lang="en-US" sz="2400" spc="-60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last</a:t>
            </a:r>
            <a:r>
              <a:rPr lang="en-US" sz="2400" dirty="0">
                <a:latin typeface="Tahoma"/>
                <a:cs typeface="Tahoma"/>
              </a:rPr>
              <a:t> character is in the column,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lang="en-US" sz="2400" spc="-65" dirty="0">
                <a:latin typeface="Tahoma"/>
                <a:cs typeface="Tahoma"/>
              </a:rPr>
              <a:t>then </a:t>
            </a:r>
            <a:r>
              <a:rPr lang="en-US" sz="2400" dirty="0">
                <a:latin typeface="Tahoma"/>
                <a:cs typeface="Tahoma"/>
              </a:rPr>
              <a:t>wrap-around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3432810" algn="l"/>
              </a:tabLst>
            </a:pPr>
            <a:r>
              <a:rPr lang="en-US" sz="2400" dirty="0">
                <a:latin typeface="Tahoma"/>
                <a:cs typeface="Tahoma"/>
              </a:rPr>
              <a:t>If letters in </a:t>
            </a:r>
            <a:r>
              <a:rPr lang="en-US" sz="2400" dirty="0" err="1">
                <a:latin typeface="Tahoma"/>
                <a:cs typeface="Tahoma"/>
              </a:rPr>
              <a:t>Digrams</a:t>
            </a:r>
            <a:r>
              <a:rPr lang="en-US" sz="2400" dirty="0">
                <a:latin typeface="Tahoma"/>
                <a:cs typeface="Tahoma"/>
              </a:rPr>
              <a:t> are in the Same</a:t>
            </a:r>
            <a:r>
              <a:rPr lang="en-US"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row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“</a:t>
            </a:r>
            <a:r>
              <a:rPr lang="en-US" sz="2400" spc="-50" dirty="0">
                <a:latin typeface="Tahoma"/>
                <a:cs typeface="Tahoma"/>
              </a:rPr>
              <a:t>Encode with the character ahead </a:t>
            </a:r>
            <a:r>
              <a:rPr sz="2400" dirty="0">
                <a:latin typeface="Tahoma"/>
                <a:cs typeface="Tahoma"/>
              </a:rPr>
              <a:t>”,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if</a:t>
            </a:r>
            <a:r>
              <a:rPr lang="en-US" sz="2400" dirty="0">
                <a:latin typeface="Tahoma"/>
                <a:cs typeface="Tahoma"/>
              </a:rPr>
              <a:t> it is the last character  in the row, then </a:t>
            </a:r>
            <a:r>
              <a:rPr sz="2400" dirty="0">
                <a:latin typeface="Tahoma"/>
                <a:cs typeface="Tahoma"/>
              </a:rPr>
              <a:t>wrap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around</a:t>
            </a:r>
            <a:endParaRPr sz="240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r>
              <a:rPr lang="en-US" sz="2400" dirty="0">
                <a:latin typeface="Tahoma"/>
                <a:cs typeface="Tahoma"/>
              </a:rPr>
              <a:t>If letters in Diagrams are in </a:t>
            </a:r>
            <a:r>
              <a:rPr sz="2400" dirty="0">
                <a:latin typeface="Tahoma"/>
                <a:cs typeface="Tahoma"/>
              </a:rPr>
              <a:t>Different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rows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and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different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columns, then they form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lang="en-US" sz="2400" spc="-80" dirty="0">
                <a:latin typeface="Tahoma"/>
                <a:cs typeface="Tahoma"/>
              </a:rPr>
              <a:t>a </a:t>
            </a:r>
            <a:r>
              <a:rPr lang="en-US" sz="2400" spc="-10" dirty="0">
                <a:latin typeface="Tahoma"/>
                <a:cs typeface="Tahoma"/>
              </a:rPr>
              <a:t>rectangle with characters in </a:t>
            </a:r>
            <a:r>
              <a:rPr lang="en-US" sz="2400" spc="-10" dirty="0" err="1">
                <a:latin typeface="Tahoma"/>
                <a:cs typeface="Tahoma"/>
              </a:rPr>
              <a:t>digrams</a:t>
            </a:r>
            <a:r>
              <a:rPr lang="en-US" sz="2400" spc="-10" dirty="0">
                <a:latin typeface="Tahoma"/>
                <a:cs typeface="Tahoma"/>
              </a:rPr>
              <a:t> at the corners diagonally.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lang="en-US" sz="2400" spc="-15" dirty="0">
                <a:latin typeface="Tahoma"/>
                <a:cs typeface="Tahoma"/>
              </a:rPr>
              <a:t>Encode these characters with the characters in the opposite corner of that row</a:t>
            </a:r>
            <a:endParaRPr lang="en-US" sz="2400" spc="-2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r>
              <a:rPr lang="en-IN" sz="2400" spc="-20" dirty="0">
                <a:latin typeface="Tahoma"/>
                <a:cs typeface="Tahoma"/>
              </a:rPr>
              <a:t>Odd number of characters in the Plain text-</a:t>
            </a:r>
            <a:r>
              <a:rPr lang="en-IN" sz="2400" dirty="0">
                <a:latin typeface="Tahoma"/>
                <a:cs typeface="Tahoma"/>
              </a:rPr>
              <a:t> (Add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filler</a:t>
            </a:r>
            <a:r>
              <a:rPr lang="en-IN" sz="2400" spc="-75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‘x’</a:t>
            </a:r>
            <a:r>
              <a:rPr lang="en-IN" sz="2400" spc="-80" dirty="0">
                <a:latin typeface="Tahoma"/>
                <a:cs typeface="Tahoma"/>
              </a:rPr>
              <a:t> at the end</a:t>
            </a:r>
            <a:r>
              <a:rPr lang="en-IN" sz="2400" spc="-10" dirty="0">
                <a:latin typeface="Tahoma"/>
                <a:cs typeface="Tahoma"/>
              </a:rPr>
              <a:t>)</a:t>
            </a:r>
            <a:endParaRPr lang="en-US" sz="2400" spc="-2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ahoma"/>
                <a:cs typeface="Tahoma"/>
              </a:rPr>
              <a:t>Example</a:t>
            </a:r>
            <a:r>
              <a:rPr sz="4400" spc="-125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of</a:t>
            </a:r>
            <a:r>
              <a:rPr sz="4400" spc="-80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playfair:</a:t>
            </a:r>
            <a:r>
              <a:rPr sz="4400" spc="-130" dirty="0">
                <a:latin typeface="Tahoma"/>
                <a:cs typeface="Tahoma"/>
              </a:rPr>
              <a:t> </a:t>
            </a:r>
            <a:r>
              <a:rPr sz="4400" spc="-10" dirty="0">
                <a:latin typeface="Tahoma"/>
                <a:cs typeface="Tahoma"/>
              </a:rPr>
              <a:t>attack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01011"/>
            <a:ext cx="78867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39111"/>
            <a:ext cx="78867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10155"/>
            <a:ext cx="7886700" cy="398221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81783"/>
            <a:ext cx="7886700" cy="3838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776970" cy="5610225"/>
            <a:chOff x="76200" y="0"/>
            <a:chExt cx="8776970" cy="561022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507" y="864108"/>
              <a:ext cx="8598408" cy="474573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0143" y="5818123"/>
            <a:ext cx="15767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Confidentiality: Integrity</a:t>
            </a:r>
            <a:r>
              <a:rPr sz="1800" spc="-10" dirty="0">
                <a:latin typeface="Times New Roman"/>
                <a:cs typeface="Times New Roman"/>
              </a:rPr>
              <a:t>: </a:t>
            </a:r>
            <a:r>
              <a:rPr sz="1800" b="1" spc="-10" dirty="0">
                <a:latin typeface="Times New Roman"/>
                <a:cs typeface="Times New Roman"/>
              </a:rPr>
              <a:t>Availability</a:t>
            </a:r>
            <a:r>
              <a:rPr sz="1800" spc="-1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0931" y="5818123"/>
            <a:ext cx="43808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marR="2326005" indent="527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Unauthorized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Access </a:t>
            </a:r>
            <a:r>
              <a:rPr sz="1800" dirty="0">
                <a:latin typeface="Times New Roman"/>
                <a:cs typeface="Times New Roman"/>
              </a:rPr>
              <a:t>Unauthorized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Times New Roman"/>
                <a:cs typeface="Times New Roman"/>
              </a:rPr>
              <a:t>Available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authorized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whenever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needed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30" dirty="0"/>
              <a:t> </a:t>
            </a:r>
            <a:r>
              <a:rPr dirty="0"/>
              <a:t>2</a:t>
            </a:r>
            <a:r>
              <a:rPr spc="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playfair:</a:t>
            </a:r>
            <a:r>
              <a:rPr spc="-25" dirty="0"/>
              <a:t> </a:t>
            </a:r>
            <a:r>
              <a:rPr spc="-10" dirty="0"/>
              <a:t>masque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90600"/>
            <a:ext cx="8534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66800"/>
            <a:ext cx="78867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78867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86106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18999"/>
            <a:ext cx="27387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3333CC"/>
                </a:solidFill>
                <a:latin typeface="Times New Roman"/>
                <a:cs typeface="Times New Roman"/>
              </a:rPr>
              <a:t>Playfair</a:t>
            </a:r>
            <a:r>
              <a:rPr b="1" spc="-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9596" y="1757172"/>
            <a:ext cx="4787175" cy="23576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42489" y="1139697"/>
            <a:ext cx="5119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An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example</a:t>
            </a:r>
            <a:r>
              <a:rPr sz="2000" b="1" i="1" spc="-5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 a secret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key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in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the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Playfair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cipher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4641342"/>
            <a:ext cx="8681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Let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encrypt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plaintext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“hello”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using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key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above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figure, </a:t>
            </a:r>
            <a:r>
              <a:rPr sz="2400" b="1" dirty="0">
                <a:latin typeface="Times New Roman"/>
                <a:cs typeface="Times New Roman"/>
              </a:rPr>
              <a:t>here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there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l,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need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filler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character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i.e.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‘x’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5594603"/>
            <a:ext cx="8063483" cy="9585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8600" y="4267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19200"/>
            <a:ext cx="3144012" cy="28041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274" rIns="0" bIns="0" rtlCol="0">
            <a:spAutoFit/>
          </a:bodyPr>
          <a:lstStyle/>
          <a:p>
            <a:pPr marL="1866264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Example:</a:t>
            </a:r>
            <a:r>
              <a:rPr sz="2000" b="1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Calculate</a:t>
            </a:r>
            <a:r>
              <a:rPr sz="2000" b="1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r>
              <a:rPr sz="2000" b="1" spc="-7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3333CC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3893820"/>
            <a:ext cx="3429000" cy="2202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7000" y="4872228"/>
            <a:ext cx="213360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619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Secrete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key=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45107"/>
            <a:ext cx="8153400" cy="436778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4276"/>
            <a:ext cx="9144000" cy="548944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8024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A=0,b=1,c=2,d=4,e=4,f=5,g=6,h=7,i=8……..z=25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5"/>
            <a:ext cx="9144000" cy="37216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2644"/>
            <a:ext cx="9144000" cy="41727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594090" cy="5739765"/>
            <a:chOff x="76200" y="0"/>
            <a:chExt cx="8594090" cy="573976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344" y="1118616"/>
              <a:ext cx="6925056" cy="462076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31594" y="6046723"/>
            <a:ext cx="5835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Relationship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Confidentiality,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Integrity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Availability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594" y="6093967"/>
            <a:ext cx="1899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Times New Roman"/>
                <a:cs typeface="Times New Roman"/>
              </a:rPr>
              <a:t>Add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both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number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62455"/>
            <a:ext cx="9144000" cy="41330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0" y="5866384"/>
            <a:ext cx="271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6345" algn="l"/>
              </a:tabLst>
            </a:pPr>
            <a:r>
              <a:rPr sz="1600" b="1" dirty="0">
                <a:latin typeface="Times New Roman"/>
                <a:cs typeface="Times New Roman"/>
              </a:rPr>
              <a:t>21+18=39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so</a:t>
            </a:r>
            <a:r>
              <a:rPr sz="1600" b="1" dirty="0">
                <a:latin typeface="Times New Roman"/>
                <a:cs typeface="Times New Roman"/>
              </a:rPr>
              <a:t>	39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mod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26=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13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13-</a:t>
            </a:r>
            <a:r>
              <a:rPr sz="1600" b="1" dirty="0">
                <a:latin typeface="Times New Roman"/>
                <a:cs typeface="Times New Roman"/>
              </a:rPr>
              <a:t>21=8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Plaintext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26-</a:t>
            </a:r>
            <a:r>
              <a:rPr sz="1600" b="1" spc="-20" dirty="0">
                <a:latin typeface="Times New Roman"/>
                <a:cs typeface="Times New Roman"/>
              </a:rPr>
              <a:t>8=18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8536"/>
            <a:ext cx="9144000" cy="5007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444" y="5914745"/>
            <a:ext cx="2611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618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15+17=32so</a:t>
            </a:r>
            <a:r>
              <a:rPr sz="1600" b="1" dirty="0">
                <a:latin typeface="Times New Roman"/>
                <a:cs typeface="Times New Roman"/>
              </a:rPr>
              <a:t>	32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mod 26=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0" dirty="0"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6-</a:t>
            </a:r>
            <a:r>
              <a:rPr sz="1600" b="1" dirty="0">
                <a:latin typeface="Times New Roman"/>
                <a:cs typeface="Times New Roman"/>
              </a:rPr>
              <a:t>15=9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Plaintext 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26-</a:t>
            </a:r>
            <a:r>
              <a:rPr sz="1600" b="1" spc="-20" dirty="0">
                <a:latin typeface="Times New Roman"/>
                <a:cs typeface="Times New Roman"/>
              </a:rPr>
              <a:t>9=17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494" y="720978"/>
            <a:ext cx="616013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Keyless</a:t>
            </a:r>
            <a:r>
              <a:rPr sz="2400" b="1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Transposition</a:t>
            </a:r>
            <a:r>
              <a:rPr sz="24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(Position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going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change,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alphabets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going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like</a:t>
            </a:r>
            <a:r>
              <a:rPr sz="1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substitution)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35" dirty="0"/>
              <a:t> </a:t>
            </a:r>
            <a:r>
              <a:rPr dirty="0"/>
              <a:t>transposition</a:t>
            </a:r>
            <a:r>
              <a:rPr spc="-50" dirty="0"/>
              <a:t> </a:t>
            </a:r>
            <a:r>
              <a:rPr dirty="0"/>
              <a:t>cipher</a:t>
            </a:r>
            <a:r>
              <a:rPr spc="-25" dirty="0"/>
              <a:t> </a:t>
            </a:r>
            <a:r>
              <a:rPr dirty="0"/>
              <a:t>does</a:t>
            </a:r>
            <a:r>
              <a:rPr spc="-5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dirty="0"/>
              <a:t>substitute</a:t>
            </a:r>
            <a:r>
              <a:rPr spc="-40" dirty="0"/>
              <a:t> </a:t>
            </a:r>
            <a:r>
              <a:rPr dirty="0"/>
              <a:t>one</a:t>
            </a:r>
            <a:r>
              <a:rPr spc="-25" dirty="0"/>
              <a:t> </a:t>
            </a:r>
            <a:r>
              <a:rPr dirty="0"/>
              <a:t>symbol</a:t>
            </a:r>
            <a:r>
              <a:rPr spc="5" dirty="0"/>
              <a:t> </a:t>
            </a:r>
            <a:r>
              <a:rPr dirty="0"/>
              <a:t>for</a:t>
            </a:r>
            <a:r>
              <a:rPr spc="-5" dirty="0"/>
              <a:t> </a:t>
            </a:r>
            <a:r>
              <a:rPr spc="-10" dirty="0"/>
              <a:t>another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instead</a:t>
            </a:r>
            <a:r>
              <a:rPr spc="-35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b="1" i="1" dirty="0">
                <a:latin typeface="Times New Roman"/>
                <a:cs typeface="Times New Roman"/>
              </a:rPr>
              <a:t>changes</a:t>
            </a:r>
            <a:r>
              <a:rPr b="1" i="1" spc="-1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the</a:t>
            </a:r>
            <a:r>
              <a:rPr b="1" i="1" spc="-2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location</a:t>
            </a:r>
            <a:r>
              <a:rPr b="1" i="1" spc="-4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of</a:t>
            </a:r>
            <a:r>
              <a:rPr b="1" i="1" spc="-1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the</a:t>
            </a:r>
            <a:r>
              <a:rPr b="1" i="1" spc="-30" dirty="0">
                <a:latin typeface="Times New Roman"/>
                <a:cs typeface="Times New Roman"/>
              </a:rPr>
              <a:t> </a:t>
            </a:r>
            <a:r>
              <a:rPr b="1" i="1" spc="-10" dirty="0">
                <a:latin typeface="Times New Roman"/>
                <a:cs typeface="Times New Roman"/>
              </a:rPr>
              <a:t>symbols.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b="1" i="1" spc="-10" dirty="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469265" algn="l"/>
              </a:tabLst>
            </a:pPr>
            <a:r>
              <a:rPr b="1" dirty="0">
                <a:latin typeface="Times New Roman"/>
                <a:cs typeface="Times New Roman"/>
              </a:rPr>
              <a:t>Keyless</a:t>
            </a:r>
            <a:r>
              <a:rPr b="1" spc="-1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Transposition</a:t>
            </a:r>
            <a:r>
              <a:rPr b="1" spc="-6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Cipher:</a:t>
            </a:r>
          </a:p>
          <a:p>
            <a:pPr>
              <a:lnSpc>
                <a:spcPct val="100000"/>
              </a:lnSpc>
              <a:spcBef>
                <a:spcPts val="120"/>
              </a:spcBef>
              <a:buFont typeface="Times New Roman"/>
              <a:buAutoNum type="arabicParenR"/>
            </a:pPr>
            <a:endParaRPr b="1" spc="-10" dirty="0">
              <a:latin typeface="Times New Roman"/>
              <a:cs typeface="Times New Roman"/>
            </a:endParaRPr>
          </a:p>
          <a:p>
            <a:pPr marL="469900" marR="45720">
              <a:lnSpc>
                <a:spcPct val="100000"/>
              </a:lnSpc>
            </a:pPr>
            <a:r>
              <a:rPr dirty="0"/>
              <a:t>In this</a:t>
            </a:r>
            <a:r>
              <a:rPr spc="-25" dirty="0"/>
              <a:t> </a:t>
            </a:r>
            <a:r>
              <a:rPr dirty="0"/>
              <a:t>cipher</a:t>
            </a:r>
            <a:r>
              <a:rPr spc="-20" dirty="0"/>
              <a:t> </a:t>
            </a:r>
            <a:r>
              <a:rPr dirty="0"/>
              <a:t>technique,</a:t>
            </a:r>
            <a:r>
              <a:rPr spc="-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message is</a:t>
            </a:r>
            <a:r>
              <a:rPr spc="-5" dirty="0"/>
              <a:t> </a:t>
            </a:r>
            <a:r>
              <a:rPr dirty="0"/>
              <a:t>converted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ciphertext </a:t>
            </a:r>
            <a:r>
              <a:rPr dirty="0"/>
              <a:t>by</a:t>
            </a:r>
            <a:r>
              <a:rPr spc="-10" dirty="0"/>
              <a:t> </a:t>
            </a:r>
            <a:r>
              <a:rPr dirty="0"/>
              <a:t>either</a:t>
            </a:r>
            <a:r>
              <a:rPr spc="-2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two permutation</a:t>
            </a:r>
            <a:r>
              <a:rPr spc="-35" dirty="0"/>
              <a:t> </a:t>
            </a:r>
            <a:r>
              <a:rPr spc="-10" dirty="0"/>
              <a:t>techniques:</a:t>
            </a: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pc="-10" dirty="0"/>
          </a:p>
          <a:p>
            <a:pPr marL="12700" marR="5080" lvl="1" indent="281305">
              <a:lnSpc>
                <a:spcPct val="100000"/>
              </a:lnSpc>
              <a:buAutoNum type="alphaLcPeriod"/>
              <a:tabLst>
                <a:tab pos="294005" algn="l"/>
              </a:tabLst>
            </a:pPr>
            <a:r>
              <a:rPr sz="2400" spc="-10" dirty="0">
                <a:latin typeface="Times New Roman"/>
                <a:cs typeface="Times New Roman"/>
              </a:rPr>
              <a:t>Text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written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row-</a:t>
            </a:r>
            <a:r>
              <a:rPr sz="2400" b="1" spc="-20" dirty="0">
                <a:latin typeface="Times New Roman"/>
                <a:cs typeface="Times New Roman"/>
              </a:rPr>
              <a:t>by-</a:t>
            </a:r>
            <a:r>
              <a:rPr sz="2400" b="1" dirty="0">
                <a:latin typeface="Times New Roman"/>
                <a:cs typeface="Times New Roman"/>
              </a:rPr>
              <a:t>row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transmitted column-</a:t>
            </a:r>
            <a:r>
              <a:rPr sz="2400" b="1" spc="-20" dirty="0">
                <a:latin typeface="Times New Roman"/>
                <a:cs typeface="Times New Roman"/>
              </a:rPr>
              <a:t>by-</a:t>
            </a:r>
            <a:r>
              <a:rPr sz="2400" b="1" spc="-10" dirty="0">
                <a:latin typeface="Times New Roman"/>
                <a:cs typeface="Times New Roman"/>
              </a:rPr>
              <a:t>column.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Times New Roman"/>
              <a:buAutoNum type="alphaLcPeriod"/>
            </a:pPr>
            <a:endParaRPr sz="2400">
              <a:latin typeface="Times New Roman"/>
              <a:cs typeface="Times New Roman"/>
            </a:endParaRPr>
          </a:p>
          <a:p>
            <a:pPr marL="310515" lvl="1" indent="-297815">
              <a:lnSpc>
                <a:spcPct val="100000"/>
              </a:lnSpc>
              <a:buAutoNum type="alphaLcPeriod"/>
              <a:tabLst>
                <a:tab pos="310515" algn="l"/>
              </a:tabLst>
            </a:pPr>
            <a:r>
              <a:rPr sz="2400" spc="-20" dirty="0">
                <a:latin typeface="Times New Roman"/>
                <a:cs typeface="Times New Roman"/>
              </a:rPr>
              <a:t>Text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written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column-</a:t>
            </a:r>
            <a:r>
              <a:rPr sz="2400" b="1" spc="-10" dirty="0">
                <a:latin typeface="Times New Roman"/>
                <a:cs typeface="Times New Roman"/>
              </a:rPr>
              <a:t>by-</a:t>
            </a:r>
            <a:r>
              <a:rPr sz="2400" b="1" dirty="0">
                <a:latin typeface="Times New Roman"/>
                <a:cs typeface="Times New Roman"/>
              </a:rPr>
              <a:t>column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1" dirty="0">
                <a:latin typeface="Times New Roman"/>
                <a:cs typeface="Times New Roman"/>
              </a:rPr>
              <a:t>transmitted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30" dirty="0">
                <a:latin typeface="Times New Roman"/>
                <a:cs typeface="Times New Roman"/>
              </a:rPr>
              <a:t>row-</a:t>
            </a:r>
            <a:r>
              <a:rPr b="1" spc="-20" dirty="0">
                <a:latin typeface="Times New Roman"/>
                <a:cs typeface="Times New Roman"/>
              </a:rPr>
              <a:t>by-row.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2575" y="5927852"/>
            <a:ext cx="3996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Size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rectangle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decided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by sender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well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receiver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685800"/>
            <a:ext cx="7467600" cy="42108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8039100" cy="546201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1809" y="6385052"/>
            <a:ext cx="1050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Random </a:t>
            </a:r>
            <a:r>
              <a:rPr sz="1200" b="1" spc="-10" dirty="0">
                <a:latin typeface="Arial"/>
                <a:cs typeface="Arial"/>
              </a:rPr>
              <a:t>letter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72" y="676655"/>
            <a:ext cx="7915656" cy="5504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8775" y="6613652"/>
            <a:ext cx="957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Random </a:t>
            </a:r>
            <a:r>
              <a:rPr sz="1200" b="1" spc="-25" dirty="0">
                <a:latin typeface="Arial"/>
                <a:cs typeface="Arial"/>
              </a:rPr>
              <a:t>Key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04800"/>
            <a:ext cx="3962400" cy="58628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304800"/>
            <a:ext cx="4724400" cy="586282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Steganography?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411" y="1050036"/>
            <a:ext cx="6362699" cy="451256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780" y="318081"/>
            <a:ext cx="7737719" cy="34187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058" y="4038600"/>
            <a:ext cx="7288741" cy="2462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116" y="1426463"/>
            <a:ext cx="8049768" cy="497433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8744"/>
            <a:ext cx="9144000" cy="899160"/>
            <a:chOff x="0" y="618744"/>
            <a:chExt cx="9144000" cy="899160"/>
          </a:xfrm>
        </p:grpSpPr>
        <p:sp>
          <p:nvSpPr>
            <p:cNvPr id="3" name="object 3"/>
            <p:cNvSpPr/>
            <p:nvPr/>
          </p:nvSpPr>
          <p:spPr>
            <a:xfrm>
              <a:off x="0" y="652272"/>
              <a:ext cx="9144000" cy="736600"/>
            </a:xfrm>
            <a:custGeom>
              <a:avLst/>
              <a:gdLst/>
              <a:ahLst/>
              <a:cxnLst/>
              <a:rect l="l" t="t" r="r" b="b"/>
              <a:pathLst>
                <a:path w="9144000" h="736600">
                  <a:moveTo>
                    <a:pt x="9144000" y="0"/>
                  </a:moveTo>
                  <a:lnTo>
                    <a:pt x="0" y="0"/>
                  </a:lnTo>
                  <a:lnTo>
                    <a:pt x="0" y="736091"/>
                  </a:lnTo>
                  <a:lnTo>
                    <a:pt x="9144000" y="7360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204" y="618744"/>
              <a:ext cx="4483608" cy="8991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3598" y="721613"/>
            <a:ext cx="3975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FFFFFF"/>
                </a:solidFill>
              </a:rPr>
              <a:t>Types</a:t>
            </a:r>
            <a:r>
              <a:rPr spc="-9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8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Steganography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08" y="1786127"/>
            <a:ext cx="8177783" cy="41711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784844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435" rIns="0" bIns="0" rtlCol="0">
            <a:spAutoFit/>
          </a:bodyPr>
          <a:lstStyle/>
          <a:p>
            <a:pPr marL="2028825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Application</a:t>
            </a:r>
            <a:r>
              <a:rPr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b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Steganography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77724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8290">
              <a:lnSpc>
                <a:spcPct val="100000"/>
              </a:lnSpc>
              <a:spcBef>
                <a:spcPts val="105"/>
              </a:spcBef>
            </a:pPr>
            <a:r>
              <a:rPr dirty="0"/>
              <a:t>Steganography</a:t>
            </a:r>
            <a:r>
              <a:rPr spc="-13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10" dirty="0"/>
              <a:t>Cryptography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533398"/>
            <a:ext cx="9005335" cy="620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600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Vulnerabilities,</a:t>
            </a:r>
            <a:r>
              <a:rPr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Threats,</a:t>
            </a:r>
            <a:r>
              <a:rPr b="1" spc="-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Attacks,</a:t>
            </a:r>
            <a:r>
              <a:rPr b="1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Controls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684" y="1428710"/>
            <a:ext cx="8329295" cy="48907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Vulnerability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weakness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740"/>
              </a:lnSpc>
              <a:spcBef>
                <a:spcPts val="28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(i.e.,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procedures,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design,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implementation),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that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might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740"/>
              </a:lnSpc>
            </a:pPr>
            <a:r>
              <a:rPr sz="2400" b="1" dirty="0">
                <a:latin typeface="Times New Roman"/>
                <a:cs typeface="Times New Roman"/>
              </a:rPr>
              <a:t>be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exploited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cause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harm.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spcBef>
                <a:spcPts val="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Threat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circumstances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that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35"/>
              </a:lnSpc>
            </a:pPr>
            <a:r>
              <a:rPr sz="2400" b="1" dirty="0">
                <a:latin typeface="Times New Roman"/>
                <a:cs typeface="Times New Roman"/>
              </a:rPr>
              <a:t>has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potential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cause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harm.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potential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violation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95"/>
              </a:spcBef>
              <a:buClr>
                <a:srgbClr val="FF0000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action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that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exploits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vulnerability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enacts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35"/>
              </a:lnSpc>
            </a:pPr>
            <a:r>
              <a:rPr sz="2400" b="1" spc="-10" dirty="0">
                <a:latin typeface="Times New Roman"/>
                <a:cs typeface="Times New Roman"/>
              </a:rPr>
              <a:t>threat.</a:t>
            </a:r>
            <a:endParaRPr sz="2400">
              <a:latin typeface="Times New Roman"/>
              <a:cs typeface="Times New Roman"/>
            </a:endParaRPr>
          </a:p>
          <a:p>
            <a:pPr marL="756285" marR="46355" lvl="1" indent="-287020">
              <a:lnSpc>
                <a:spcPts val="2590"/>
              </a:lnSpc>
              <a:spcBef>
                <a:spcPts val="62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Examples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attacks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include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sending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malicious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input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 </a:t>
            </a:r>
            <a:r>
              <a:rPr sz="2400" b="1" dirty="0">
                <a:latin typeface="Times New Roman"/>
                <a:cs typeface="Times New Roman"/>
              </a:rPr>
              <a:t>application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flooding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attempt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deny </a:t>
            </a:r>
            <a:r>
              <a:rPr sz="2400" b="1" spc="-10" dirty="0">
                <a:latin typeface="Times New Roman"/>
                <a:cs typeface="Times New Roman"/>
              </a:rPr>
              <a:t>service.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2514</Words>
  <Application>Microsoft Office PowerPoint</Application>
  <PresentationFormat>On-screen Show (4:3)</PresentationFormat>
  <Paragraphs>260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Symbol</vt:lpstr>
      <vt:lpstr>Tahoma</vt:lpstr>
      <vt:lpstr>Times New Roman</vt:lpstr>
      <vt:lpstr>Wingdings</vt:lpstr>
      <vt:lpstr>Office Theme</vt:lpstr>
      <vt:lpstr>Module 1</vt:lpstr>
      <vt:lpstr>What is Computer Security?</vt:lpstr>
      <vt:lpstr>What is computer Security?</vt:lpstr>
      <vt:lpstr>What is Network Security?</vt:lpstr>
      <vt:lpstr>Security Goals</vt:lpstr>
      <vt:lpstr>Confidentiality, Integrity, and Availability (CIA) -basis for the development of security systems</vt:lpstr>
      <vt:lpstr>Confidentiality, Integrity, and Availability (CIA) -basis for the development of security systems</vt:lpstr>
      <vt:lpstr>Confidentiality, Integrity, and Availability (CIA) -basis for the development of security systems</vt:lpstr>
      <vt:lpstr>Vulnerabilities, Threats, Attacks, Controls</vt:lpstr>
      <vt:lpstr>Vulnerabilities, Threats, Attacks, Controls (Contd..)</vt:lpstr>
      <vt:lpstr>Types of Threats</vt:lpstr>
      <vt:lpstr>Types of Threats</vt:lpstr>
      <vt:lpstr>ATTACKS</vt:lpstr>
      <vt:lpstr>ACTIVE ATTACKS</vt:lpstr>
      <vt:lpstr>PASSIVE ATTACKS</vt:lpstr>
      <vt:lpstr>Difference between Active Attack and Passive Attack</vt:lpstr>
      <vt:lpstr>Taxonomy of attacks with relation to security goals</vt:lpstr>
      <vt:lpstr>Attacks Threatening Confidentiality</vt:lpstr>
      <vt:lpstr>SERVICES AND MECHANISMS</vt:lpstr>
      <vt:lpstr>Security Services</vt:lpstr>
      <vt:lpstr>Security Mechanism</vt:lpstr>
      <vt:lpstr>Security Mechanism</vt:lpstr>
      <vt:lpstr>Relation between Services and Mechanisms</vt:lpstr>
      <vt:lpstr>OSI Security Architecture</vt:lpstr>
      <vt:lpstr>OSI Security Architecture</vt:lpstr>
      <vt:lpstr>Network Security Model</vt:lpstr>
      <vt:lpstr>Four basic tasks in designing a particular security service:</vt:lpstr>
      <vt:lpstr>Classical Encryption techniques</vt:lpstr>
      <vt:lpstr>Difference Between Symmetric and Asymmetric Key Encryption</vt:lpstr>
      <vt:lpstr>PowerPoint Presentation</vt:lpstr>
      <vt:lpstr>Transposition cipher</vt:lpstr>
      <vt:lpstr>Symmetric-key cipher</vt:lpstr>
      <vt:lpstr>General idea of symmetric-key cipher</vt:lpstr>
      <vt:lpstr>PowerPoint Presentation</vt:lpstr>
      <vt:lpstr>Kerckhoff’s Principle</vt:lpstr>
      <vt:lpstr>SUBSTITUTION CIPHERS</vt:lpstr>
      <vt:lpstr>Monoalphabetic Ciphers</vt:lpstr>
      <vt:lpstr>Continued</vt:lpstr>
      <vt:lpstr>PowerPoint Presentation</vt:lpstr>
      <vt:lpstr>Additive cipher</vt:lpstr>
      <vt:lpstr>Example</vt:lpstr>
      <vt:lpstr>Example</vt:lpstr>
      <vt:lpstr>Example</vt:lpstr>
      <vt:lpstr>PowerPoint Presentation</vt:lpstr>
      <vt:lpstr>What is the key domain for any multiplicative cipher?</vt:lpstr>
      <vt:lpstr>Continued</vt:lpstr>
      <vt:lpstr>Continued</vt:lpstr>
      <vt:lpstr>Example</vt:lpstr>
      <vt:lpstr>Continued</vt:lpstr>
      <vt:lpstr>Frequency analysis of English alphabets</vt:lpstr>
      <vt:lpstr>Polyalphabetic Ciphers</vt:lpstr>
      <vt:lpstr>Continued</vt:lpstr>
      <vt:lpstr>PowerPoint Presentation</vt:lpstr>
      <vt:lpstr>Playfair cipher</vt:lpstr>
      <vt:lpstr>Rules for encryption using Playfair cipher</vt:lpstr>
      <vt:lpstr>Example of playfair: attack</vt:lpstr>
      <vt:lpstr>PowerPoint Presentation</vt:lpstr>
      <vt:lpstr>PowerPoint Presentation</vt:lpstr>
      <vt:lpstr>PowerPoint Presentation</vt:lpstr>
      <vt:lpstr>Example 2 of playfair: masque</vt:lpstr>
      <vt:lpstr>PowerPoint Presentation</vt:lpstr>
      <vt:lpstr>PowerPoint Presentation</vt:lpstr>
      <vt:lpstr>PowerPoint Presentation</vt:lpstr>
      <vt:lpstr>Playfair Cipher</vt:lpstr>
      <vt:lpstr>Example: Calculate Cipher text</vt:lpstr>
      <vt:lpstr>PowerPoint Presentation</vt:lpstr>
      <vt:lpstr>PowerPoint Presentation</vt:lpstr>
      <vt:lpstr>A=0,b=1,c=2,d=4,e=4,f=5,g=6,h=7,i=8……..z=25</vt:lpstr>
      <vt:lpstr>PowerPoint Presentation</vt:lpstr>
      <vt:lpstr>PowerPoint Presentation</vt:lpstr>
      <vt:lpstr>PowerPoint Presentation</vt:lpstr>
      <vt:lpstr>PowerPoint Presentation</vt:lpstr>
      <vt:lpstr>Keyless Transposition Cipher (Position are going to change, not alphabets are going to change like substitution)</vt:lpstr>
      <vt:lpstr>PowerPoint Presentation</vt:lpstr>
      <vt:lpstr>PowerPoint Presentation</vt:lpstr>
      <vt:lpstr>PowerPoint Presentation</vt:lpstr>
      <vt:lpstr>PowerPoint Presentation</vt:lpstr>
      <vt:lpstr>What is Steganography?</vt:lpstr>
      <vt:lpstr>PowerPoint Presentation</vt:lpstr>
      <vt:lpstr>Types of Steganography</vt:lpstr>
      <vt:lpstr>PowerPoint Presentation</vt:lpstr>
      <vt:lpstr>Application of Steganography</vt:lpstr>
      <vt:lpstr>Steganography Vs. Cryptography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Nagaveni Hebbar</cp:lastModifiedBy>
  <cp:revision>3</cp:revision>
  <dcterms:created xsi:type="dcterms:W3CDTF">2024-07-14T17:59:44Z</dcterms:created>
  <dcterms:modified xsi:type="dcterms:W3CDTF">2024-07-22T18:02:39Z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2024-07-14T00:00:00Z</vt:filetime>
  </property>
  <property fmtid="{D5CDD505-2E9C-101B-9397-08002B2CF9AE}" pid="5" name="Producer">
    <vt:lpwstr>3-Heights(TM) PDF Security Shell 4.8.25.2 (http://www.pdf-tools.com)</vt:lpwstr>
  </property>
</Properties>
</file>